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9" r:id="rId4"/>
    <p:sldId id="272" r:id="rId5"/>
    <p:sldId id="273" r:id="rId6"/>
    <p:sldId id="259" r:id="rId7"/>
    <p:sldId id="267" r:id="rId8"/>
    <p:sldId id="266" r:id="rId9"/>
    <p:sldId id="268" r:id="rId10"/>
    <p:sldId id="258" r:id="rId11"/>
    <p:sldId id="276" r:id="rId12"/>
    <p:sldId id="274" r:id="rId13"/>
    <p:sldId id="275" r:id="rId14"/>
    <p:sldId id="257" r:id="rId15"/>
    <p:sldId id="260" r:id="rId16"/>
    <p:sldId id="305" r:id="rId17"/>
    <p:sldId id="291" r:id="rId18"/>
    <p:sldId id="293" r:id="rId19"/>
    <p:sldId id="278" r:id="rId20"/>
    <p:sldId id="304" r:id="rId21"/>
    <p:sldId id="281" r:id="rId22"/>
    <p:sldId id="282" r:id="rId23"/>
    <p:sldId id="262" r:id="rId24"/>
    <p:sldId id="288" r:id="rId25"/>
    <p:sldId id="290" r:id="rId26"/>
    <p:sldId id="292" r:id="rId27"/>
    <p:sldId id="285" r:id="rId28"/>
    <p:sldId id="286" r:id="rId29"/>
    <p:sldId id="325" r:id="rId30"/>
    <p:sldId id="324" r:id="rId31"/>
    <p:sldId id="300" r:id="rId32"/>
    <p:sldId id="301" r:id="rId33"/>
    <p:sldId id="302" r:id="rId34"/>
    <p:sldId id="263" r:id="rId35"/>
    <p:sldId id="326" r:id="rId36"/>
    <p:sldId id="264" r:id="rId37"/>
    <p:sldId id="327" r:id="rId38"/>
    <p:sldId id="328" r:id="rId39"/>
    <p:sldId id="329" r:id="rId40"/>
    <p:sldId id="330" r:id="rId41"/>
    <p:sldId id="331" r:id="rId42"/>
    <p:sldId id="303" r:id="rId43"/>
    <p:sldId id="294" r:id="rId44"/>
    <p:sldId id="295" r:id="rId45"/>
    <p:sldId id="306" r:id="rId46"/>
    <p:sldId id="307" r:id="rId47"/>
    <p:sldId id="308" r:id="rId48"/>
    <p:sldId id="310" r:id="rId49"/>
    <p:sldId id="311" r:id="rId50"/>
    <p:sldId id="309" r:id="rId51"/>
    <p:sldId id="312" r:id="rId52"/>
    <p:sldId id="313" r:id="rId53"/>
    <p:sldId id="314" r:id="rId54"/>
    <p:sldId id="265" r:id="rId55"/>
    <p:sldId id="296" r:id="rId56"/>
    <p:sldId id="297" r:id="rId57"/>
    <p:sldId id="298" r:id="rId58"/>
    <p:sldId id="299" r:id="rId59"/>
    <p:sldId id="315" r:id="rId60"/>
    <p:sldId id="316" r:id="rId61"/>
    <p:sldId id="339" r:id="rId62"/>
    <p:sldId id="332" r:id="rId63"/>
    <p:sldId id="334" r:id="rId64"/>
    <p:sldId id="335" r:id="rId65"/>
    <p:sldId id="280" r:id="rId66"/>
    <p:sldId id="271" r:id="rId67"/>
    <p:sldId id="333" r:id="rId68"/>
    <p:sldId id="336" r:id="rId69"/>
    <p:sldId id="337" r:id="rId70"/>
    <p:sldId id="322" r:id="rId71"/>
    <p:sldId id="323" r:id="rId72"/>
    <p:sldId id="338" r:id="rId7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60"/>
  </p:normalViewPr>
  <p:slideViewPr>
    <p:cSldViewPr snapToGrid="0">
      <p:cViewPr varScale="1">
        <p:scale>
          <a:sx n="78" d="100"/>
          <a:sy n="78" d="100"/>
        </p:scale>
        <p:origin x="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AA49C-F1C3-AC92-DBF8-6999C8600B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DB342F-F348-916A-7634-EE5770574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57E24F-A947-4C1C-1C20-813C14F22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977C2-682A-41D3-9694-065A83D11FEA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A27C7F-5835-D37B-316C-6E0821517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7E57C0-2BB9-50D9-FC2B-F864C8EB9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10A-02F4-4D80-B068-BA090110A8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826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2F67CB-6C22-66A3-6DEA-E113D0707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A09E10F-9F5E-8B3C-A3EC-D3BF618D6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739B50-EC2F-A8E1-A8CC-C140CEBD9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977C2-682A-41D3-9694-065A83D11FEA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D063D6-3F7B-9862-D514-CEF1E2CF7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5C7672-BC0D-E4E3-3790-7512FD918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10A-02F4-4D80-B068-BA090110A8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974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36BD0CD-0B35-F8BD-F703-99064846F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309423-D54E-8EBE-85A2-A2586069C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A36F75-D75F-9682-86FB-D383C3D37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977C2-682A-41D3-9694-065A83D11FEA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BFB1C0-A58F-E78A-9A49-F4BF50F5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D9726A-AE7B-C272-956C-09AC5847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10A-02F4-4D80-B068-BA090110A8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68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7732C-DE3E-3E90-8FAB-3B0ADFE48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78B6F8-80A3-1A2E-E4CF-A210BB54B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9417AB-C523-AF17-D9B5-F31072C18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977C2-682A-41D3-9694-065A83D11FEA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104261-8E2A-0786-7A4A-9A7CA6D41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8F5117-0820-EDF4-330F-1918396F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10A-02F4-4D80-B068-BA090110A8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279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D70988-4D99-21E3-6975-27514F64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4AB468-902F-7433-194B-8DB0E9571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BD6D30-5723-97A4-171B-1C49731EB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977C2-682A-41D3-9694-065A83D11FEA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07D721-6586-D063-BE0E-7C2E46518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653339-2540-985D-33CF-3B291382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10A-02F4-4D80-B068-BA090110A8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79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C5DF86-4E64-5183-460C-208172AB6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D45BBB-6665-6F4B-9A93-6A703A94FA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941B2D-C2C7-0BAD-CF7A-41E49B294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11CC33-863E-4180-6F07-1CB73B10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977C2-682A-41D3-9694-065A83D11FEA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F3C28E-F71A-BDB7-AEA2-9753E87E5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CDD222-7ACA-6CB1-56B8-FEE11838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10A-02F4-4D80-B068-BA090110A8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308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53BC4-88B3-0139-A54C-EEA66C970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49C5E7-E702-AD6D-AB61-729CFF383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13E327-8DF9-E702-B5B2-314C36F7D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ED807B2-10E9-EF71-A19E-408C2564F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70747DF-869A-F85C-B42D-871C8BB8D5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3BBA57D-1E8D-B687-32FF-F5647445D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977C2-682A-41D3-9694-065A83D11FEA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CD23932-C014-C957-EFCC-ADD541292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404FC02-DF41-5B52-66FB-CD5EC5E9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10A-02F4-4D80-B068-BA090110A8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970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F644E7-7C51-53AF-466E-ADBE2EE7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AAB8632-5EDD-0BEE-8B02-21DAFA87F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977C2-682A-41D3-9694-065A83D11FEA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D8606-A847-CFF3-7C2E-0DA0319B7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061047-6F34-51D1-22D6-C3E11A449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10A-02F4-4D80-B068-BA090110A8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022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C2CD59A-262B-443E-01FF-81683BD8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977C2-682A-41D3-9694-065A83D11FEA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817E09-E14F-4887-A3E8-FEF4EA52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E37F48-EA32-FED3-246C-B78DF7B61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10A-02F4-4D80-B068-BA090110A8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41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B2FA52-6D8C-8C18-111C-9AD74276A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43F025-644F-08CB-AEB7-BD87512A0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182832-87FE-5121-4D4F-FEBA82DF5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5DE661-21FF-FA25-E6EE-489A4F169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977C2-682A-41D3-9694-065A83D11FEA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561FAE-0D29-2359-CEBB-F7F8460BE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A0EC9C-26AE-6D23-1CBC-13F6BAE0F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10A-02F4-4D80-B068-BA090110A8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952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5FBD1-1452-736F-FC89-AC31DF25F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E0D490D-2134-8D98-5B40-E806BAB120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AC1C7D-0943-DC01-E72B-87AB71D0A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FDA8F9-3C2A-FC85-0B37-61884DA9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977C2-682A-41D3-9694-065A83D11FEA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79588B-84FE-1B64-A02C-79FDB340D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D3B1EB-DBBA-01BC-1012-9F576C77C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2910A-02F4-4D80-B068-BA090110A8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87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B883A82-7B76-F8F0-D2F6-858767C50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F91F75-4945-7D8B-1230-663547449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B8CA23-3B0B-F5A4-15EA-8E678E0B39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977C2-682A-41D3-9694-065A83D11FEA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85509E-9114-40A1-5A09-03587B2A13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BD5E85-25A6-3933-D1A9-C25A1D2F8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2910A-02F4-4D80-B068-BA090110A8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89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image" Target="../media/image38.wmf"/><Relationship Id="rId7" Type="http://schemas.openxmlformats.org/officeDocument/2006/relationships/image" Target="../media/image40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39.wmf"/><Relationship Id="rId10" Type="http://schemas.openxmlformats.org/officeDocument/2006/relationships/image" Target="../media/image37.png"/><Relationship Id="rId4" Type="http://schemas.openxmlformats.org/officeDocument/2006/relationships/oleObject" Target="../embeddings/oleObject15.bin"/><Relationship Id="rId9" Type="http://schemas.openxmlformats.org/officeDocument/2006/relationships/image" Target="../media/image41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2.wmf"/><Relationship Id="rId7" Type="http://schemas.openxmlformats.org/officeDocument/2006/relationships/image" Target="../media/image44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43.wmf"/><Relationship Id="rId10" Type="http://schemas.openxmlformats.org/officeDocument/2006/relationships/image" Target="../media/image45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6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70.wmf"/><Relationship Id="rId9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wmf"/><Relationship Id="rId7" Type="http://schemas.openxmlformats.org/officeDocument/2006/relationships/image" Target="../media/image76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75.wmf"/><Relationship Id="rId10" Type="http://schemas.openxmlformats.org/officeDocument/2006/relationships/image" Target="../media/image78.wmf"/><Relationship Id="rId4" Type="http://schemas.openxmlformats.org/officeDocument/2006/relationships/oleObject" Target="../embeddings/oleObject32.bin"/><Relationship Id="rId9" Type="http://schemas.openxmlformats.org/officeDocument/2006/relationships/oleObject" Target="../embeddings/oleObject34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84.wmf"/><Relationship Id="rId3" Type="http://schemas.openxmlformats.org/officeDocument/2006/relationships/image" Target="../media/image79.wmf"/><Relationship Id="rId7" Type="http://schemas.openxmlformats.org/officeDocument/2006/relationships/image" Target="../media/image81.wmf"/><Relationship Id="rId12" Type="http://schemas.openxmlformats.org/officeDocument/2006/relationships/oleObject" Target="../embeddings/oleObject40.bin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83.wmf"/><Relationship Id="rId5" Type="http://schemas.openxmlformats.org/officeDocument/2006/relationships/image" Target="../media/image80.wmf"/><Relationship Id="rId15" Type="http://schemas.openxmlformats.org/officeDocument/2006/relationships/image" Target="../media/image85.wmf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82.wmf"/><Relationship Id="rId14" Type="http://schemas.openxmlformats.org/officeDocument/2006/relationships/oleObject" Target="../embeddings/oleObject4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image" Target="../media/image92.png"/><Relationship Id="rId7" Type="http://schemas.openxmlformats.org/officeDocument/2006/relationships/image" Target="../media/image94.w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93.wmf"/><Relationship Id="rId4" Type="http://schemas.openxmlformats.org/officeDocument/2006/relationships/oleObject" Target="../embeddings/oleObject43.bin"/><Relationship Id="rId9" Type="http://schemas.openxmlformats.org/officeDocument/2006/relationships/image" Target="../media/image95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13" Type="http://schemas.openxmlformats.org/officeDocument/2006/relationships/image" Target="../media/image101.png"/><Relationship Id="rId3" Type="http://schemas.openxmlformats.org/officeDocument/2006/relationships/image" Target="../media/image96.wmf"/><Relationship Id="rId7" Type="http://schemas.openxmlformats.org/officeDocument/2006/relationships/image" Target="../media/image98.wmf"/><Relationship Id="rId12" Type="http://schemas.openxmlformats.org/officeDocument/2006/relationships/oleObject" Target="../embeddings/oleObject51.bin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8.bin"/><Relationship Id="rId11" Type="http://schemas.openxmlformats.org/officeDocument/2006/relationships/image" Target="../media/image100.wmf"/><Relationship Id="rId5" Type="http://schemas.openxmlformats.org/officeDocument/2006/relationships/image" Target="../media/image97.wmf"/><Relationship Id="rId10" Type="http://schemas.openxmlformats.org/officeDocument/2006/relationships/oleObject" Target="../embeddings/oleObject50.bin"/><Relationship Id="rId4" Type="http://schemas.openxmlformats.org/officeDocument/2006/relationships/oleObject" Target="../embeddings/oleObject47.bin"/><Relationship Id="rId9" Type="http://schemas.openxmlformats.org/officeDocument/2006/relationships/image" Target="../media/image99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3" Type="http://schemas.openxmlformats.org/officeDocument/2006/relationships/image" Target="../media/image102.wmf"/><Relationship Id="rId7" Type="http://schemas.openxmlformats.org/officeDocument/2006/relationships/image" Target="../media/image104.wmf"/><Relationship Id="rId2" Type="http://schemas.openxmlformats.org/officeDocument/2006/relationships/oleObject" Target="../embeddings/oleObject5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4.bin"/><Relationship Id="rId11" Type="http://schemas.openxmlformats.org/officeDocument/2006/relationships/image" Target="../media/image106.wmf"/><Relationship Id="rId5" Type="http://schemas.openxmlformats.org/officeDocument/2006/relationships/image" Target="../media/image103.wmf"/><Relationship Id="rId10" Type="http://schemas.openxmlformats.org/officeDocument/2006/relationships/oleObject" Target="../embeddings/oleObject56.bin"/><Relationship Id="rId4" Type="http://schemas.openxmlformats.org/officeDocument/2006/relationships/oleObject" Target="../embeddings/oleObject53.bin"/><Relationship Id="rId9" Type="http://schemas.openxmlformats.org/officeDocument/2006/relationships/image" Target="../media/image105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image" Target="../media/image107.wmf"/><Relationship Id="rId7" Type="http://schemas.openxmlformats.org/officeDocument/2006/relationships/image" Target="../media/image109.wmf"/><Relationship Id="rId2" Type="http://schemas.openxmlformats.org/officeDocument/2006/relationships/oleObject" Target="../embeddings/oleObject5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58.bin"/><Relationship Id="rId9" Type="http://schemas.openxmlformats.org/officeDocument/2006/relationships/image" Target="../media/image110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image" Target="../media/image130.wmf"/><Relationship Id="rId7" Type="http://schemas.openxmlformats.org/officeDocument/2006/relationships/image" Target="../media/image132.wmf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3.bin"/><Relationship Id="rId5" Type="http://schemas.openxmlformats.org/officeDocument/2006/relationships/image" Target="../media/image131.wmf"/><Relationship Id="rId10" Type="http://schemas.openxmlformats.org/officeDocument/2006/relationships/image" Target="../media/image134.png"/><Relationship Id="rId4" Type="http://schemas.openxmlformats.org/officeDocument/2006/relationships/oleObject" Target="../embeddings/oleObject62.bin"/><Relationship Id="rId9" Type="http://schemas.openxmlformats.org/officeDocument/2006/relationships/image" Target="../media/image133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5.wmf"/><Relationship Id="rId7" Type="http://schemas.openxmlformats.org/officeDocument/2006/relationships/image" Target="../media/image137.wmf"/><Relationship Id="rId2" Type="http://schemas.openxmlformats.org/officeDocument/2006/relationships/oleObject" Target="../embeddings/oleObject6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7.bin"/><Relationship Id="rId5" Type="http://schemas.openxmlformats.org/officeDocument/2006/relationships/image" Target="../media/image136.wmf"/><Relationship Id="rId4" Type="http://schemas.openxmlformats.org/officeDocument/2006/relationships/oleObject" Target="../embeddings/oleObject66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3" Type="http://schemas.openxmlformats.org/officeDocument/2006/relationships/image" Target="../media/image181.wmf"/><Relationship Id="rId7" Type="http://schemas.openxmlformats.org/officeDocument/2006/relationships/oleObject" Target="../embeddings/oleObject70.bin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wmf"/><Relationship Id="rId10" Type="http://schemas.openxmlformats.org/officeDocument/2006/relationships/image" Target="../media/image185.wmf"/><Relationship Id="rId4" Type="http://schemas.openxmlformats.org/officeDocument/2006/relationships/oleObject" Target="../embeddings/oleObject69.bin"/><Relationship Id="rId9" Type="http://schemas.openxmlformats.org/officeDocument/2006/relationships/oleObject" Target="../embeddings/oleObject71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3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8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wmf"/><Relationship Id="rId13" Type="http://schemas.openxmlformats.org/officeDocument/2006/relationships/oleObject" Target="../embeddings/oleObject77.bin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74.bin"/><Relationship Id="rId12" Type="http://schemas.openxmlformats.org/officeDocument/2006/relationships/image" Target="../media/image202.wmf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wmf"/><Relationship Id="rId11" Type="http://schemas.openxmlformats.org/officeDocument/2006/relationships/oleObject" Target="../embeddings/oleObject76.bin"/><Relationship Id="rId5" Type="http://schemas.openxmlformats.org/officeDocument/2006/relationships/oleObject" Target="../embeddings/oleObject73.bin"/><Relationship Id="rId10" Type="http://schemas.openxmlformats.org/officeDocument/2006/relationships/image" Target="../media/image201.wmf"/><Relationship Id="rId4" Type="http://schemas.openxmlformats.org/officeDocument/2006/relationships/image" Target="../media/image198.wmf"/><Relationship Id="rId9" Type="http://schemas.openxmlformats.org/officeDocument/2006/relationships/oleObject" Target="../embeddings/oleObject75.bin"/><Relationship Id="rId14" Type="http://schemas.openxmlformats.org/officeDocument/2006/relationships/image" Target="../media/image203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wmf"/><Relationship Id="rId13" Type="http://schemas.openxmlformats.org/officeDocument/2006/relationships/oleObject" Target="../embeddings/oleObject83.bin"/><Relationship Id="rId18" Type="http://schemas.openxmlformats.org/officeDocument/2006/relationships/image" Target="../media/image212.wmf"/><Relationship Id="rId3" Type="http://schemas.openxmlformats.org/officeDocument/2006/relationships/oleObject" Target="../embeddings/oleObject78.bin"/><Relationship Id="rId21" Type="http://schemas.openxmlformats.org/officeDocument/2006/relationships/oleObject" Target="../embeddings/oleObject87.bin"/><Relationship Id="rId7" Type="http://schemas.openxmlformats.org/officeDocument/2006/relationships/oleObject" Target="../embeddings/oleObject80.bin"/><Relationship Id="rId12" Type="http://schemas.openxmlformats.org/officeDocument/2006/relationships/image" Target="../media/image209.wmf"/><Relationship Id="rId17" Type="http://schemas.openxmlformats.org/officeDocument/2006/relationships/oleObject" Target="../embeddings/oleObject85.bin"/><Relationship Id="rId2" Type="http://schemas.openxmlformats.org/officeDocument/2006/relationships/image" Target="../media/image204.png"/><Relationship Id="rId16" Type="http://schemas.openxmlformats.org/officeDocument/2006/relationships/image" Target="../media/image211.wmf"/><Relationship Id="rId20" Type="http://schemas.openxmlformats.org/officeDocument/2006/relationships/image" Target="../media/image21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wmf"/><Relationship Id="rId11" Type="http://schemas.openxmlformats.org/officeDocument/2006/relationships/oleObject" Target="../embeddings/oleObject82.bin"/><Relationship Id="rId5" Type="http://schemas.openxmlformats.org/officeDocument/2006/relationships/oleObject" Target="../embeddings/oleObject79.bin"/><Relationship Id="rId15" Type="http://schemas.openxmlformats.org/officeDocument/2006/relationships/oleObject" Target="../embeddings/oleObject84.bin"/><Relationship Id="rId23" Type="http://schemas.openxmlformats.org/officeDocument/2006/relationships/oleObject" Target="../embeddings/oleObject88.bin"/><Relationship Id="rId10" Type="http://schemas.openxmlformats.org/officeDocument/2006/relationships/image" Target="../media/image208.wmf"/><Relationship Id="rId19" Type="http://schemas.openxmlformats.org/officeDocument/2006/relationships/oleObject" Target="../embeddings/oleObject86.bin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210.wmf"/><Relationship Id="rId22" Type="http://schemas.openxmlformats.org/officeDocument/2006/relationships/image" Target="../media/image214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wmf"/><Relationship Id="rId7" Type="http://schemas.openxmlformats.org/officeDocument/2006/relationships/image" Target="../media/image217.wmf"/><Relationship Id="rId2" Type="http://schemas.openxmlformats.org/officeDocument/2006/relationships/oleObject" Target="../embeddings/oleObject8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1.bin"/><Relationship Id="rId5" Type="http://schemas.openxmlformats.org/officeDocument/2006/relationships/image" Target="../media/image216.wmf"/><Relationship Id="rId4" Type="http://schemas.openxmlformats.org/officeDocument/2006/relationships/oleObject" Target="../embeddings/oleObject90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7.wmf"/><Relationship Id="rId7" Type="http://schemas.openxmlformats.org/officeDocument/2006/relationships/image" Target="../media/image1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8.wmf"/><Relationship Id="rId10" Type="http://schemas.openxmlformats.org/officeDocument/2006/relationships/image" Target="../media/image21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20.w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wmf"/><Relationship Id="rId3" Type="http://schemas.openxmlformats.org/officeDocument/2006/relationships/image" Target="../media/image218.wmf"/><Relationship Id="rId7" Type="http://schemas.openxmlformats.org/officeDocument/2006/relationships/oleObject" Target="../embeddings/oleObject94.bin"/><Relationship Id="rId2" Type="http://schemas.openxmlformats.org/officeDocument/2006/relationships/oleObject" Target="../embeddings/oleObject9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w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219.png"/><Relationship Id="rId9" Type="http://schemas.openxmlformats.org/officeDocument/2006/relationships/image" Target="../media/image22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wmf"/><Relationship Id="rId2" Type="http://schemas.openxmlformats.org/officeDocument/2006/relationships/oleObject" Target="../embeddings/oleObject9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wmf"/><Relationship Id="rId5" Type="http://schemas.openxmlformats.org/officeDocument/2006/relationships/oleObject" Target="../embeddings/oleObject96.bin"/><Relationship Id="rId4" Type="http://schemas.openxmlformats.org/officeDocument/2006/relationships/image" Target="../media/image22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10.bin"/><Relationship Id="rId18" Type="http://schemas.openxmlformats.org/officeDocument/2006/relationships/image" Target="../media/image30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27.wmf"/><Relationship Id="rId17" Type="http://schemas.openxmlformats.org/officeDocument/2006/relationships/oleObject" Target="../embeddings/oleObject12.bin"/><Relationship Id="rId2" Type="http://schemas.openxmlformats.org/officeDocument/2006/relationships/image" Target="../media/image22.png"/><Relationship Id="rId16" Type="http://schemas.openxmlformats.org/officeDocument/2006/relationships/image" Target="../media/image29.wmf"/><Relationship Id="rId20" Type="http://schemas.openxmlformats.org/officeDocument/2006/relationships/image" Target="../media/image31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26.wmf"/><Relationship Id="rId19" Type="http://schemas.openxmlformats.org/officeDocument/2006/relationships/oleObject" Target="../embeddings/oleObject13.bin"/><Relationship Id="rId4" Type="http://schemas.openxmlformats.org/officeDocument/2006/relationships/image" Target="../media/image23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28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E00FF-1ACE-E402-C597-3870CA3CFD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第一章 静电场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88207C-0D42-0068-E78C-0CE8856EDC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3706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B153B-3558-A295-3445-5E38FE54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FC4CCC-22A9-0308-DF9C-D0CAD8524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079" y="0"/>
            <a:ext cx="7506386" cy="37872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918984-82BE-530A-791A-40D4C7DD9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373" y="3922206"/>
            <a:ext cx="4527797" cy="233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6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>
            <a:extLst>
              <a:ext uri="{FF2B5EF4-FFF2-40B4-BE49-F238E27FC236}">
                <a16:creationId xmlns:a16="http://schemas.microsoft.com/office/drawing/2014/main" id="{7AC0474D-415A-1AEE-9877-5D713821F6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63750" y="334964"/>
            <a:ext cx="7683500" cy="579437"/>
          </a:xfrm>
        </p:spPr>
        <p:txBody>
          <a:bodyPr/>
          <a:lstStyle/>
          <a:p>
            <a:pPr eaLnBrk="1" fontAlgn="t" hangingPunct="1"/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微元法的应用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8DFAC2FA-C67B-095F-6E68-0B37E32E03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47851" y="1125539"/>
            <a:ext cx="4975225" cy="5254625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求均匀带电棒中垂面上的场强分布，设棒长为</a:t>
            </a:r>
            <a:r>
              <a:rPr lang="en-US" altLang="zh-CN" sz="36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3600" b="1" i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</a:t>
            </a:r>
            <a:r>
              <a:rPr lang="zh-CN" altLang="en-US" sz="36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，带电总量为</a:t>
            </a:r>
            <a:r>
              <a:rPr lang="en-US" altLang="zh-CN" sz="3600" b="1" i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</a:t>
            </a:r>
            <a:r>
              <a:rPr lang="zh-CN" altLang="en-US" sz="36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 eaLnBrk="1" hangingPunct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微元法步骤</a:t>
            </a:r>
          </a:p>
          <a:p>
            <a:pPr lvl="1" eaLnBrk="1" hangingPunct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取微元</a:t>
            </a:r>
          </a:p>
          <a:p>
            <a:pPr lvl="1" eaLnBrk="1" hangingPunct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对称性分析</a:t>
            </a:r>
          </a:p>
          <a:p>
            <a:pPr lvl="1" eaLnBrk="1" hangingPunct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积分 </a:t>
            </a:r>
          </a:p>
          <a:p>
            <a:pPr lvl="1" eaLnBrk="1" hangingPunct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讨论 </a:t>
            </a:r>
          </a:p>
        </p:txBody>
      </p:sp>
      <p:pic>
        <p:nvPicPr>
          <p:cNvPr id="41990" name="Picture 5" descr="ne118">
            <a:extLst>
              <a:ext uri="{FF2B5EF4-FFF2-40B4-BE49-F238E27FC236}">
                <a16:creationId xmlns:a16="http://schemas.microsoft.com/office/drawing/2014/main" id="{CF8D2ECD-E03C-DCB0-4EEA-EF17CC3A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1" y="549275"/>
            <a:ext cx="360521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 bldLvl="5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Rectangle 2">
            <a:extLst>
              <a:ext uri="{FF2B5EF4-FFF2-40B4-BE49-F238E27FC236}">
                <a16:creationId xmlns:a16="http://schemas.microsoft.com/office/drawing/2014/main" id="{6DC70FA6-4A7F-BFFF-953D-518639A65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765176"/>
            <a:ext cx="2560638" cy="646113"/>
          </a:xfrm>
        </p:spPr>
        <p:txBody>
          <a:bodyPr/>
          <a:lstStyle/>
          <a:p>
            <a:pPr eaLnBrk="1" hangingPunct="1"/>
            <a:r>
              <a:rPr lang="en-US" altLang="zh-CN" sz="3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sz="3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取微元</a:t>
            </a:r>
          </a:p>
        </p:txBody>
      </p:sp>
      <p:graphicFrame>
        <p:nvGraphicFramePr>
          <p:cNvPr id="14339" name="Object 3">
            <a:extLst>
              <a:ext uri="{FF2B5EF4-FFF2-40B4-BE49-F238E27FC236}">
                <a16:creationId xmlns:a16="http://schemas.microsoft.com/office/drawing/2014/main" id="{CFDCFC17-EB2F-470A-1156-689B8D2C89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54251" y="1905000"/>
          <a:ext cx="440531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31560" imgH="431640" progId="Equation.3">
                  <p:embed/>
                </p:oleObj>
              </mc:Choice>
              <mc:Fallback>
                <p:oleObj name="Equation" r:id="rId2" imgW="1231560" imgH="431640" progId="Equation.3">
                  <p:embed/>
                  <p:pic>
                    <p:nvPicPr>
                      <p:cNvPr id="14339" name="Object 3">
                        <a:extLst>
                          <a:ext uri="{FF2B5EF4-FFF2-40B4-BE49-F238E27FC236}">
                            <a16:creationId xmlns:a16="http://schemas.microsoft.com/office/drawing/2014/main" id="{CFDCFC17-EB2F-470A-1156-689B8D2C89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1" y="1905000"/>
                        <a:ext cx="4405313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1" name="Object 5">
            <a:extLst>
              <a:ext uri="{FF2B5EF4-FFF2-40B4-BE49-F238E27FC236}">
                <a16:creationId xmlns:a16="http://schemas.microsoft.com/office/drawing/2014/main" id="{55464BA9-5084-76EA-5585-432D3F520F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1" y="3048000"/>
          <a:ext cx="2036763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14400" imgH="393480" progId="Equation.3">
                  <p:embed/>
                </p:oleObj>
              </mc:Choice>
              <mc:Fallback>
                <p:oleObj name="Equation" r:id="rId4" imgW="914400" imgH="393480" progId="Equation.3">
                  <p:embed/>
                  <p:pic>
                    <p:nvPicPr>
                      <p:cNvPr id="14341" name="Object 5">
                        <a:extLst>
                          <a:ext uri="{FF2B5EF4-FFF2-40B4-BE49-F238E27FC236}">
                            <a16:creationId xmlns:a16="http://schemas.microsoft.com/office/drawing/2014/main" id="{55464BA9-5084-76EA-5585-432D3F520F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1" y="3048000"/>
                        <a:ext cx="2036763" cy="858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2" name="Text Box 6">
            <a:extLst>
              <a:ext uri="{FF2B5EF4-FFF2-40B4-BE49-F238E27FC236}">
                <a16:creationId xmlns:a16="http://schemas.microsoft.com/office/drawing/2014/main" id="{74B6A1E3-DFB2-C997-1E20-A806CFBF4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200401"/>
            <a:ext cx="2387600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3200" b="1">
                <a:latin typeface="Times New Roman" panose="02020603050405020304" pitchFamily="18" charset="0"/>
                <a:ea typeface="黑体" panose="02010609060101010101" pitchFamily="49" charset="-122"/>
              </a:rPr>
              <a:t>,</a:t>
            </a:r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场方向如图</a:t>
            </a:r>
            <a:endParaRPr lang="zh-CN" altLang="en-US" sz="3200">
              <a:latin typeface="Times New Roman" panose="02020603050405020304" pitchFamily="18" charset="0"/>
            </a:endParaRPr>
          </a:p>
        </p:txBody>
      </p:sp>
      <p:sp>
        <p:nvSpPr>
          <p:cNvPr id="14343" name="Text Box 7">
            <a:extLst>
              <a:ext uri="{FF2B5EF4-FFF2-40B4-BE49-F238E27FC236}">
                <a16:creationId xmlns:a16="http://schemas.microsoft.com/office/drawing/2014/main" id="{1DD367DB-974D-BB91-1B97-5797821DB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962400"/>
            <a:ext cx="2971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3600" b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对称性分析</a:t>
            </a:r>
          </a:p>
        </p:txBody>
      </p:sp>
      <p:graphicFrame>
        <p:nvGraphicFramePr>
          <p:cNvPr id="14344" name="Object 8">
            <a:extLst>
              <a:ext uri="{FF2B5EF4-FFF2-40B4-BE49-F238E27FC236}">
                <a16:creationId xmlns:a16="http://schemas.microsoft.com/office/drawing/2014/main" id="{8BCF7BAC-3A21-DADA-D128-3CB08C5DD9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79664" y="4724400"/>
          <a:ext cx="7654925" cy="125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869920" imgH="469800" progId="Equation.3">
                  <p:embed/>
                </p:oleObj>
              </mc:Choice>
              <mc:Fallback>
                <p:oleObj name="公式" r:id="rId6" imgW="2869920" imgH="469800" progId="Equation.3">
                  <p:embed/>
                  <p:pic>
                    <p:nvPicPr>
                      <p:cNvPr id="14344" name="Object 8">
                        <a:extLst>
                          <a:ext uri="{FF2B5EF4-FFF2-40B4-BE49-F238E27FC236}">
                            <a16:creationId xmlns:a16="http://schemas.microsoft.com/office/drawing/2014/main" id="{8BCF7BAC-3A21-DADA-D128-3CB08C5DD9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9664" y="4724400"/>
                        <a:ext cx="7654925" cy="1252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5" name="Object 9">
            <a:extLst>
              <a:ext uri="{FF2B5EF4-FFF2-40B4-BE49-F238E27FC236}">
                <a16:creationId xmlns:a16="http://schemas.microsoft.com/office/drawing/2014/main" id="{B65BCD0E-A7E5-EEC8-9BA0-FA82BCA839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04088" y="3068638"/>
          <a:ext cx="2608262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079280" imgH="431640" progId="Equation.3">
                  <p:embed/>
                </p:oleObj>
              </mc:Choice>
              <mc:Fallback>
                <p:oleObj name="公式" r:id="rId8" imgW="1079280" imgH="431640" progId="Equation.3">
                  <p:embed/>
                  <p:pic>
                    <p:nvPicPr>
                      <p:cNvPr id="14345" name="Object 9">
                        <a:extLst>
                          <a:ext uri="{FF2B5EF4-FFF2-40B4-BE49-F238E27FC236}">
                            <a16:creationId xmlns:a16="http://schemas.microsoft.com/office/drawing/2014/main" id="{B65BCD0E-A7E5-EEC8-9BA0-FA82BCA839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4088" y="3068638"/>
                        <a:ext cx="2608262" cy="1054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46" name="Picture 10" descr="ne118">
            <a:extLst>
              <a:ext uri="{FF2B5EF4-FFF2-40B4-BE49-F238E27FC236}">
                <a16:creationId xmlns:a16="http://schemas.microsoft.com/office/drawing/2014/main" id="{CDCC6262-9A53-145F-E23B-B0CF97286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28600"/>
            <a:ext cx="24511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2" grpId="0" autoUpdateAnimBg="0"/>
      <p:bldP spid="14343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2" name="Rectangle 2">
            <a:extLst>
              <a:ext uri="{FF2B5EF4-FFF2-40B4-BE49-F238E27FC236}">
                <a16:creationId xmlns:a16="http://schemas.microsoft.com/office/drawing/2014/main" id="{11C9F8C0-EE03-819D-FF2E-3721F12897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9651" y="254001"/>
            <a:ext cx="4081463" cy="646113"/>
          </a:xfrm>
        </p:spPr>
        <p:txBody>
          <a:bodyPr/>
          <a:lstStyle/>
          <a:p>
            <a:pPr eaLnBrk="1" hangingPunct="1"/>
            <a:r>
              <a:rPr lang="en-US" altLang="zh-CN" sz="3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</a:t>
            </a:r>
            <a:r>
              <a:rPr lang="zh-CN" altLang="en-US" sz="3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积分 </a:t>
            </a:r>
          </a:p>
        </p:txBody>
      </p:sp>
      <p:sp>
        <p:nvSpPr>
          <p:cNvPr id="11273" name="Rectangle 3">
            <a:extLst>
              <a:ext uri="{FF2B5EF4-FFF2-40B4-BE49-F238E27FC236}">
                <a16:creationId xmlns:a16="http://schemas.microsoft.com/office/drawing/2014/main" id="{A271EAD0-AB7E-76EE-DCEC-33D5CEAD4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2513" y="3243264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4">
            <a:extLst>
              <a:ext uri="{FF2B5EF4-FFF2-40B4-BE49-F238E27FC236}">
                <a16:creationId xmlns:a16="http://schemas.microsoft.com/office/drawing/2014/main" id="{0D77587B-C564-07F0-9848-3DEC3E426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25" y="3138489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5" name="Rectangle 5">
            <a:extLst>
              <a:ext uri="{FF2B5EF4-FFF2-40B4-BE49-F238E27FC236}">
                <a16:creationId xmlns:a16="http://schemas.microsoft.com/office/drawing/2014/main" id="{A25B4AB2-4D31-9F0D-14BD-B13923C42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4038" y="3205164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5366" name="Object 6">
            <a:extLst>
              <a:ext uri="{FF2B5EF4-FFF2-40B4-BE49-F238E27FC236}">
                <a16:creationId xmlns:a16="http://schemas.microsoft.com/office/drawing/2014/main" id="{7EFC7660-0774-1A5C-8866-42647DE8DF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5550" y="2420938"/>
          <a:ext cx="386715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73120" imgH="291960" progId="Equation.3">
                  <p:embed/>
                </p:oleObj>
              </mc:Choice>
              <mc:Fallback>
                <p:oleObj name="Equation" r:id="rId2" imgW="1473120" imgH="291960" progId="Equation.3">
                  <p:embed/>
                  <p:pic>
                    <p:nvPicPr>
                      <p:cNvPr id="15366" name="Object 6">
                        <a:extLst>
                          <a:ext uri="{FF2B5EF4-FFF2-40B4-BE49-F238E27FC236}">
                            <a16:creationId xmlns:a16="http://schemas.microsoft.com/office/drawing/2014/main" id="{7EFC7660-0774-1A5C-8866-42647DE8DF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0" y="2420938"/>
                        <a:ext cx="3867150" cy="7747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8" name="Object 8">
            <a:extLst>
              <a:ext uri="{FF2B5EF4-FFF2-40B4-BE49-F238E27FC236}">
                <a16:creationId xmlns:a16="http://schemas.microsoft.com/office/drawing/2014/main" id="{DDFDE8BD-E440-41C0-AFFC-DB445B828D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24114" y="3500439"/>
          <a:ext cx="7469187" cy="1284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31840" imgH="469800" progId="Equation.3">
                  <p:embed/>
                </p:oleObj>
              </mc:Choice>
              <mc:Fallback>
                <p:oleObj name="Equation" r:id="rId4" imgW="2031840" imgH="469800" progId="Equation.3">
                  <p:embed/>
                  <p:pic>
                    <p:nvPicPr>
                      <p:cNvPr id="15368" name="Object 8">
                        <a:extLst>
                          <a:ext uri="{FF2B5EF4-FFF2-40B4-BE49-F238E27FC236}">
                            <a16:creationId xmlns:a16="http://schemas.microsoft.com/office/drawing/2014/main" id="{DDFDE8BD-E440-41C0-AFFC-DB445B828D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4" y="3500439"/>
                        <a:ext cx="7469187" cy="128428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0" name="Object 10">
            <a:extLst>
              <a:ext uri="{FF2B5EF4-FFF2-40B4-BE49-F238E27FC236}">
                <a16:creationId xmlns:a16="http://schemas.microsoft.com/office/drawing/2014/main" id="{D5836784-1025-36BC-17C2-D60E7979B2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43251" y="4868864"/>
          <a:ext cx="7134225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831760" imgH="431640" progId="Equation.3">
                  <p:embed/>
                </p:oleObj>
              </mc:Choice>
              <mc:Fallback>
                <p:oleObj name="公式" r:id="rId6" imgW="2831760" imgH="431640" progId="Equation.3">
                  <p:embed/>
                  <p:pic>
                    <p:nvPicPr>
                      <p:cNvPr id="15370" name="Object 10">
                        <a:extLst>
                          <a:ext uri="{FF2B5EF4-FFF2-40B4-BE49-F238E27FC236}">
                            <a16:creationId xmlns:a16="http://schemas.microsoft.com/office/drawing/2014/main" id="{D5836784-1025-36BC-17C2-D60E7979B2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1" y="4868864"/>
                        <a:ext cx="7134225" cy="109537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71" name="Picture 11" descr="ne118">
            <a:extLst>
              <a:ext uri="{FF2B5EF4-FFF2-40B4-BE49-F238E27FC236}">
                <a16:creationId xmlns:a16="http://schemas.microsoft.com/office/drawing/2014/main" id="{F4D0CF33-B40C-3E1B-CBE8-606E045AC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64" y="260350"/>
            <a:ext cx="2860675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372" name="Object 12">
            <a:extLst>
              <a:ext uri="{FF2B5EF4-FFF2-40B4-BE49-F238E27FC236}">
                <a16:creationId xmlns:a16="http://schemas.microsoft.com/office/drawing/2014/main" id="{7A32D21C-A150-6704-ABFE-115168311D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24113" y="1125538"/>
          <a:ext cx="4176712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9" imgW="1536480" imgH="469800" progId="Equation.3">
                  <p:embed/>
                </p:oleObj>
              </mc:Choice>
              <mc:Fallback>
                <p:oleObj name="公式" r:id="rId9" imgW="1536480" imgH="469800" progId="Equation.3">
                  <p:embed/>
                  <p:pic>
                    <p:nvPicPr>
                      <p:cNvPr id="15372" name="Object 12">
                        <a:extLst>
                          <a:ext uri="{FF2B5EF4-FFF2-40B4-BE49-F238E27FC236}">
                            <a16:creationId xmlns:a16="http://schemas.microsoft.com/office/drawing/2014/main" id="{7A32D21C-A150-6704-ABFE-115168311D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3" y="1125538"/>
                        <a:ext cx="4176712" cy="127635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B153B-3558-A295-3445-5E38FE54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高斯定理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定义立体角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BB87A11F-0218-FF70-1D1B-3E6A0995A7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5657528"/>
              </p:ext>
            </p:extLst>
          </p:nvPr>
        </p:nvGraphicFramePr>
        <p:xfrm>
          <a:off x="4067175" y="2019300"/>
          <a:ext cx="38100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548728" imgH="444307" progId="Equation.3">
                  <p:embed/>
                </p:oleObj>
              </mc:Choice>
              <mc:Fallback>
                <p:oleObj r:id="rId2" imgW="1548728" imgH="444307" progId="Equation.3">
                  <p:embed/>
                  <p:pic>
                    <p:nvPicPr>
                      <p:cNvPr id="73732" name="Object 4">
                        <a:extLst>
                          <a:ext uri="{FF2B5EF4-FFF2-40B4-BE49-F238E27FC236}">
                            <a16:creationId xmlns:a16="http://schemas.microsoft.com/office/drawing/2014/main" id="{E5BEEAE0-0BD8-E53C-946B-AD4369A903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2019300"/>
                        <a:ext cx="3810000" cy="111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2" descr="ne127">
            <a:extLst>
              <a:ext uri="{FF2B5EF4-FFF2-40B4-BE49-F238E27FC236}">
                <a16:creationId xmlns:a16="http://schemas.microsoft.com/office/drawing/2014/main" id="{8CEF5E64-2CBA-0184-A349-632E8B2FC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3413125"/>
            <a:ext cx="4038600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FDBA0EF0-60A5-8922-74F2-CB7A7D4315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110271"/>
              </p:ext>
            </p:extLst>
          </p:nvPr>
        </p:nvGraphicFramePr>
        <p:xfrm>
          <a:off x="1371600" y="4581525"/>
          <a:ext cx="436245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26920" imgH="393480" progId="Equation.3">
                  <p:embed/>
                </p:oleObj>
              </mc:Choice>
              <mc:Fallback>
                <p:oleObj name="Equation" r:id="rId5" imgW="1726920" imgH="393480" progId="Equation.3">
                  <p:embed/>
                  <p:pic>
                    <p:nvPicPr>
                      <p:cNvPr id="73738" name="Object 10">
                        <a:extLst>
                          <a:ext uri="{FF2B5EF4-FFF2-40B4-BE49-F238E27FC236}">
                            <a16:creationId xmlns:a16="http://schemas.microsoft.com/office/drawing/2014/main" id="{EBF1E6C0-AD3F-2D72-217B-54929812C3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581525"/>
                        <a:ext cx="4362450" cy="965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824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B153B-3558-A295-3445-5E38FE54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4408B13B-AC92-8D3B-D284-E3BA5CA75C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7176916"/>
              </p:ext>
            </p:extLst>
          </p:nvPr>
        </p:nvGraphicFramePr>
        <p:xfrm>
          <a:off x="1003115" y="828675"/>
          <a:ext cx="648353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14600" imgH="431640" progId="Equation.3">
                  <p:embed/>
                </p:oleObj>
              </mc:Choice>
              <mc:Fallback>
                <p:oleObj name="Equation" r:id="rId2" imgW="2514600" imgH="431640" progId="Equation.3">
                  <p:embed/>
                  <p:pic>
                    <p:nvPicPr>
                      <p:cNvPr id="75784" name="Object 8">
                        <a:extLst>
                          <a:ext uri="{FF2B5EF4-FFF2-40B4-BE49-F238E27FC236}">
                            <a16:creationId xmlns:a16="http://schemas.microsoft.com/office/drawing/2014/main" id="{5BD7E46C-BB68-171F-5415-2459805F39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115" y="828675"/>
                        <a:ext cx="6483535" cy="1143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>
            <a:extLst>
              <a:ext uri="{FF2B5EF4-FFF2-40B4-BE49-F238E27FC236}">
                <a16:creationId xmlns:a16="http://schemas.microsoft.com/office/drawing/2014/main" id="{CCAB1ABB-9A5B-628B-ABAB-D3838597E9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100779"/>
              </p:ext>
            </p:extLst>
          </p:nvPr>
        </p:nvGraphicFramePr>
        <p:xfrm>
          <a:off x="1003115" y="2059782"/>
          <a:ext cx="7396163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31760" imgH="431640" progId="Equation.3">
                  <p:embed/>
                </p:oleObj>
              </mc:Choice>
              <mc:Fallback>
                <p:oleObj name="Equation" r:id="rId4" imgW="2831760" imgH="431640" progId="Equation.3">
                  <p:embed/>
                  <p:pic>
                    <p:nvPicPr>
                      <p:cNvPr id="75788" name="Object 12">
                        <a:extLst>
                          <a:ext uri="{FF2B5EF4-FFF2-40B4-BE49-F238E27FC236}">
                            <a16:creationId xmlns:a16="http://schemas.microsoft.com/office/drawing/2014/main" id="{3DEBE4EA-9B1C-37C3-96F5-00165E2F96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115" y="2059782"/>
                        <a:ext cx="7396163" cy="1155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565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1CABAC-AF51-372B-A6CC-9F563B769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34" y="215900"/>
            <a:ext cx="10515600" cy="70612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真空中的高斯定理与环路定理：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根据公式                   、                   可得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由于区域是任意的，进而得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以上为定理的微分形式。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898DB2-8F71-B192-1188-AAC5E1591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923" y="633618"/>
            <a:ext cx="1851820" cy="9373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91ED27-A700-54A9-5F28-CA28EEB6D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250" y="1614468"/>
            <a:ext cx="1463167" cy="5563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26679B-D806-4CAD-A7F2-74F6522DB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497" y="2229227"/>
            <a:ext cx="3314987" cy="6706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C4DF0F8-86AD-0403-BBFA-2E64B174B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938" y="2214285"/>
            <a:ext cx="3215919" cy="6477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4BB6F2-A4FE-DC0F-4C69-0E8F768B7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7295" y="4860426"/>
            <a:ext cx="1257409" cy="131075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BC300EC-A727-3F20-1FBA-510AB6BE4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7771" y="2872553"/>
            <a:ext cx="2926334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54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B153B-3558-A295-3445-5E38FE54F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-303214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证明：均匀带电薄球壳中电场强度为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7600"/>
          </a:xfrm>
        </p:spPr>
        <p:txBody>
          <a:bodyPr>
            <a:normAutofit/>
          </a:bodyPr>
          <a:lstStyle/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结论：均匀电荷密度的曲面在同一立体角内贡献的场强相等。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68E2F7-3A41-E163-D193-EBB33C89F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615" y="1731962"/>
            <a:ext cx="4061185" cy="33940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9B12B8-7733-8040-6B24-64EFE627A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45" y="716474"/>
            <a:ext cx="3292125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1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B153B-3558-A295-3445-5E38FE54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EE91BB-6400-AD23-7ADA-B23F5C37C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43" y="764832"/>
            <a:ext cx="10125057" cy="9258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9A4530-9167-483B-BEC3-9194BDC31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750" y="1787617"/>
            <a:ext cx="2489009" cy="22136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064BAA-C0E0-2F8F-B31E-FDA1F9078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2034319"/>
            <a:ext cx="8885478" cy="393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4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22" name="Picture 6" descr="ne138">
            <a:extLst>
              <a:ext uri="{FF2B5EF4-FFF2-40B4-BE49-F238E27FC236}">
                <a16:creationId xmlns:a16="http://schemas.microsoft.com/office/drawing/2014/main" id="{43E40C3E-DD30-5BEC-E574-87EAC3AD8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85800"/>
            <a:ext cx="2732088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Rectangle 3">
            <a:extLst>
              <a:ext uri="{FF2B5EF4-FFF2-40B4-BE49-F238E27FC236}">
                <a16:creationId xmlns:a16="http://schemas.microsoft.com/office/drawing/2014/main" id="{E5DFEE13-B583-45CF-D8A2-C6203C6D09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905000"/>
            <a:ext cx="5562600" cy="2209800"/>
          </a:xfrm>
        </p:spPr>
        <p:txBody>
          <a:bodyPr/>
          <a:lstStyle/>
          <a:p>
            <a:pPr eaLnBrk="1" hangingPunct="1"/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利用例题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的结果，球外一样</a:t>
            </a:r>
          </a:p>
          <a:p>
            <a:pPr eaLnBrk="1" hangingPunct="1"/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在球内任意取半径为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Gauss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面 </a:t>
            </a:r>
          </a:p>
          <a:p>
            <a:pPr eaLnBrk="1" hangingPunct="1"/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注意计算</a:t>
            </a: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r&lt;R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时，高斯面内所包围的电量为 体电荷</a:t>
            </a:r>
          </a:p>
        </p:txBody>
      </p:sp>
      <p:graphicFrame>
        <p:nvGraphicFramePr>
          <p:cNvPr id="100352" name="Object 0">
            <a:extLst>
              <a:ext uri="{FF2B5EF4-FFF2-40B4-BE49-F238E27FC236}">
                <a16:creationId xmlns:a16="http://schemas.microsoft.com/office/drawing/2014/main" id="{716E80CE-5FFB-AC0F-637B-A2123CE7E2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1200" y="3352800"/>
          <a:ext cx="1600200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74364" imgH="418918" progId="Equation.3">
                  <p:embed/>
                </p:oleObj>
              </mc:Choice>
              <mc:Fallback>
                <p:oleObj r:id="rId3" imgW="774364" imgH="418918" progId="Equation.3">
                  <p:embed/>
                  <p:pic>
                    <p:nvPicPr>
                      <p:cNvPr id="100352" name="Object 0">
                        <a:extLst>
                          <a:ext uri="{FF2B5EF4-FFF2-40B4-BE49-F238E27FC236}">
                            <a16:creationId xmlns:a16="http://schemas.microsoft.com/office/drawing/2014/main" id="{716E80CE-5FFB-AC0F-637B-A2123CE7E2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3352800"/>
                        <a:ext cx="1600200" cy="871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53" name="Object 1">
            <a:extLst>
              <a:ext uri="{FF2B5EF4-FFF2-40B4-BE49-F238E27FC236}">
                <a16:creationId xmlns:a16="http://schemas.microsoft.com/office/drawing/2014/main" id="{FD09F262-0188-23DE-022A-8EB99B75D9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95600" y="4267200"/>
          <a:ext cx="2971800" cy="196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84200" imgH="914400" progId="Equation.3">
                  <p:embed/>
                </p:oleObj>
              </mc:Choice>
              <mc:Fallback>
                <p:oleObj name="Equation" r:id="rId5" imgW="1384200" imgH="914400" progId="Equation.3">
                  <p:embed/>
                  <p:pic>
                    <p:nvPicPr>
                      <p:cNvPr id="100353" name="Object 1">
                        <a:extLst>
                          <a:ext uri="{FF2B5EF4-FFF2-40B4-BE49-F238E27FC236}">
                            <a16:creationId xmlns:a16="http://schemas.microsoft.com/office/drawing/2014/main" id="{FD09F262-0188-23DE-022A-8EB99B75D9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267200"/>
                        <a:ext cx="2971800" cy="196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2B15FD49-3E88-F7AE-D3ED-0354EC4C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均匀带电介质球的场强分布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0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B153B-3558-A295-3445-5E38FE54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电势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定义电势的前提条件：静电场为保守场，作用于路径无关，即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定义电势为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取微分可得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根据多元函数理论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故比较得：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130BF3-D6F5-3656-4A32-2B6582EBB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899" y="2375510"/>
            <a:ext cx="1402202" cy="5639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988891-8DDF-A55B-923A-70CC3EF01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624" y="3384021"/>
            <a:ext cx="1752752" cy="6172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551008-7759-2581-D916-2814320B1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451" y="4280646"/>
            <a:ext cx="1585097" cy="4343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2939358-331F-E674-A1A3-9EA50ECEB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451" y="5327260"/>
            <a:ext cx="1668925" cy="4648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7C74130-6D9E-C941-3F66-9731CD9D5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9691" y="6260445"/>
            <a:ext cx="1196444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59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225"/>
            <a:ext cx="10515600" cy="685800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是什么原因导致了电场在某点的不可微？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0824CDB-B13A-F828-D36A-EFB80C647683}"/>
              </a:ext>
            </a:extLst>
          </p:cNvPr>
          <p:cNvSpPr txBox="1">
            <a:spLocks/>
          </p:cNvSpPr>
          <p:nvPr/>
        </p:nvSpPr>
        <p:spPr>
          <a:xfrm>
            <a:off x="838200" y="1504950"/>
            <a:ext cx="10515600" cy="3105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立体角的突变。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在球外，             ，其中  为相切夹角。则这时立体角随角度的变化时连续可微的。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但是进入球面后，突变为恒定的      。因此正是这种变化导致了场强的不可微性，即电势的不连续性。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F6EA50-8435-B349-CA94-DA0C90DF5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703" y="1952602"/>
            <a:ext cx="2118544" cy="5334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BFC61C9-8F19-4542-31EC-DD183E733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41" y="2055481"/>
            <a:ext cx="190517" cy="3276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0A2D7B-C579-547D-8BB6-586D22B1B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8" y="2967973"/>
            <a:ext cx="952583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6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3" name="Picture 5" descr="ne140">
            <a:extLst>
              <a:ext uri="{FF2B5EF4-FFF2-40B4-BE49-F238E27FC236}">
                <a16:creationId xmlns:a16="http://schemas.microsoft.com/office/drawing/2014/main" id="{3DAB416F-CE81-10FF-6A7A-8A79CCF10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852739"/>
            <a:ext cx="4724400" cy="221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Rectangle 2">
            <a:extLst>
              <a:ext uri="{FF2B5EF4-FFF2-40B4-BE49-F238E27FC236}">
                <a16:creationId xmlns:a16="http://schemas.microsoft.com/office/drawing/2014/main" id="{213C27BA-E067-5900-369B-3A443FA144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47850" y="849314"/>
            <a:ext cx="7416800" cy="708025"/>
          </a:xfrm>
        </p:spPr>
        <p:txBody>
          <a:bodyPr/>
          <a:lstStyle/>
          <a:p>
            <a:pPr eaLnBrk="1" hangingPunct="1"/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</a:rPr>
              <a:t>无限大带电平面的电场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BB267485-3D20-C5E3-B804-ECB2FC0D3A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03388" y="2708276"/>
            <a:ext cx="4176712" cy="3241675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在直角坐标下分析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</a:t>
            </a:r>
            <a:r>
              <a:rPr lang="en-US" altLang="zh-CN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yz</a:t>
            </a:r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平面，镜像反射变换不变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场也不变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en-US" altLang="zh-CN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b="1" i="1" baseline="-25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=0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</a:t>
            </a:r>
            <a:r>
              <a:rPr lang="en-US" altLang="zh-CN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zx</a:t>
            </a:r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平面镜像反射变换不变，场也不变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en-US" altLang="zh-CN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b="1" i="1" baseline="-25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=0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只有</a:t>
            </a:r>
            <a:r>
              <a:rPr lang="en-US" altLang="zh-CN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sz="2000" b="1" i="1" baseline="-25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不为零，</a:t>
            </a:r>
            <a:endParaRPr lang="zh-CN" altLang="en-US" b="1" i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9094" name="Text Box 6">
            <a:extLst>
              <a:ext uri="{FF2B5EF4-FFF2-40B4-BE49-F238E27FC236}">
                <a16:creationId xmlns:a16="http://schemas.microsoft.com/office/drawing/2014/main" id="{40577E82-DDBC-4034-B7BF-1C4020CAB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7439" y="5157789"/>
            <a:ext cx="4249737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无限大平面自身具有平移不变性， </a:t>
            </a:r>
            <a:r>
              <a:rPr lang="en-US" altLang="zh-CN" sz="2800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b="1" i="1" baseline="-25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与场点的坐标无关</a:t>
            </a:r>
            <a:endParaRPr lang="zh-CN" altLang="en-US" b="1" i="1" baseline="-25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7CB5C8A-B697-DD5E-21CB-8AEAF71D7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9" y="1773239"/>
            <a:ext cx="8137525" cy="9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  <a:defRPr/>
            </a:pPr>
            <a:r>
              <a:rPr lang="zh-CN" altLang="en-US" sz="2800" b="1" kern="0" dirty="0">
                <a:latin typeface="Times New Roman" pitchFamily="18" charset="0"/>
                <a:ea typeface="黑体" pitchFamily="2" charset="-122"/>
              </a:rPr>
              <a:t>设带电板的面电荷密度为</a:t>
            </a:r>
            <a:r>
              <a:rPr lang="zh-CN" altLang="en-US" sz="2800" kern="0" dirty="0"/>
              <a:t> </a:t>
            </a:r>
            <a:r>
              <a:rPr lang="en-US" altLang="zh-CN" sz="2800" kern="0" dirty="0"/>
              <a:t>+</a:t>
            </a:r>
            <a:r>
              <a:rPr lang="en-US" altLang="zh-CN" sz="2800" kern="0" dirty="0">
                <a:latin typeface="Times New Roman" pitchFamily="18" charset="0"/>
                <a:sym typeface="Symbol" pitchFamily="18" charset="2"/>
              </a:rPr>
              <a:t></a:t>
            </a:r>
            <a:r>
              <a:rPr lang="en-US" altLang="zh-CN" sz="2800" kern="0" baseline="-25000" dirty="0">
                <a:latin typeface="Times New Roman" pitchFamily="18" charset="0"/>
                <a:sym typeface="Symbol" pitchFamily="18" charset="2"/>
              </a:rPr>
              <a:t>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  <a:defRPr/>
            </a:pPr>
            <a:r>
              <a:rPr lang="zh-CN" altLang="en-US" sz="2800" b="1" kern="0" dirty="0">
                <a:latin typeface="Times New Roman" pitchFamily="18" charset="0"/>
                <a:ea typeface="黑体" pitchFamily="2" charset="-122"/>
              </a:rPr>
              <a:t>对称性分析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9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9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9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9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9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build="p" bldLvl="5" autoUpdateAnimBg="0"/>
      <p:bldP spid="89094" grpId="0" autoUpdateAnimBg="0"/>
      <p:bldP spid="8" grpId="0" build="p" bldLvl="5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31" name="Picture 19" descr="ne141">
            <a:extLst>
              <a:ext uri="{FF2B5EF4-FFF2-40B4-BE49-F238E27FC236}">
                <a16:creationId xmlns:a16="http://schemas.microsoft.com/office/drawing/2014/main" id="{9C57CAE4-7FC4-61F1-2DCD-8D4924283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514600"/>
            <a:ext cx="48768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5" name="Rectangle 3">
            <a:extLst>
              <a:ext uri="{FF2B5EF4-FFF2-40B4-BE49-F238E27FC236}">
                <a16:creationId xmlns:a16="http://schemas.microsoft.com/office/drawing/2014/main" id="{AF3DA37A-23C7-7B16-AE70-48DDA7346C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4724400"/>
            <a:ext cx="7772400" cy="12192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</a:rPr>
              <a:t>结论：均匀带电的无限大平面板产生的场强大小与场点到平面的距离无关</a:t>
            </a:r>
          </a:p>
        </p:txBody>
      </p:sp>
      <p:sp>
        <p:nvSpPr>
          <p:cNvPr id="90124" name="AutoShape 12">
            <a:extLst>
              <a:ext uri="{FF2B5EF4-FFF2-40B4-BE49-F238E27FC236}">
                <a16:creationId xmlns:a16="http://schemas.microsoft.com/office/drawing/2014/main" id="{EF4691E8-6822-A770-C562-9BFA66BB1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143001"/>
            <a:ext cx="209550" cy="373063"/>
          </a:xfrm>
          <a:prstGeom prst="upDownArrow">
            <a:avLst>
              <a:gd name="adj1" fmla="val 50000"/>
              <a:gd name="adj2" fmla="val 35606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/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0123" name="AutoShape 11">
            <a:extLst>
              <a:ext uri="{FF2B5EF4-FFF2-40B4-BE49-F238E27FC236}">
                <a16:creationId xmlns:a16="http://schemas.microsoft.com/office/drawing/2014/main" id="{48255138-0412-3FF7-A63E-BAD25D1AC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1371600"/>
            <a:ext cx="228600" cy="381000"/>
          </a:xfrm>
          <a:prstGeom prst="upDownArrow">
            <a:avLst>
              <a:gd name="adj1" fmla="val 50000"/>
              <a:gd name="adj2" fmla="val 33333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/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0120" name="AutoShape 8">
            <a:extLst>
              <a:ext uri="{FF2B5EF4-FFF2-40B4-BE49-F238E27FC236}">
                <a16:creationId xmlns:a16="http://schemas.microsoft.com/office/drawing/2014/main" id="{5BE5A7FB-22F5-222B-7134-9A164476A099}"/>
              </a:ext>
            </a:extLst>
          </p:cNvPr>
          <p:cNvSpPr>
            <a:spLocks/>
          </p:cNvSpPr>
          <p:nvPr/>
        </p:nvSpPr>
        <p:spPr bwMode="auto">
          <a:xfrm>
            <a:off x="3124200" y="2667001"/>
            <a:ext cx="914400" cy="422275"/>
          </a:xfrm>
          <a:prstGeom prst="borderCallout2">
            <a:avLst>
              <a:gd name="adj1" fmla="val 27069"/>
              <a:gd name="adj2" fmla="val -8333"/>
              <a:gd name="adj3" fmla="val 27069"/>
              <a:gd name="adj4" fmla="val -20486"/>
              <a:gd name="adj5" fmla="val -76315"/>
              <a:gd name="adj6" fmla="val -32815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EΔS</a:t>
            </a:r>
            <a:endParaRPr lang="en-US" altLang="zh-CN" sz="1000">
              <a:latin typeface="Times New Roman" panose="02020603050405020304" pitchFamily="18" charset="0"/>
            </a:endParaRPr>
          </a:p>
          <a:p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0121" name="Line 9">
            <a:extLst>
              <a:ext uri="{FF2B5EF4-FFF2-40B4-BE49-F238E27FC236}">
                <a16:creationId xmlns:a16="http://schemas.microsoft.com/office/drawing/2014/main" id="{5F2BDEF4-137B-9031-C095-EDC8F77305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38600" y="2286000"/>
            <a:ext cx="609600" cy="457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90122" name="Object 10">
            <a:extLst>
              <a:ext uri="{FF2B5EF4-FFF2-40B4-BE49-F238E27FC236}">
                <a16:creationId xmlns:a16="http://schemas.microsoft.com/office/drawing/2014/main" id="{4B2BC040-9A60-634E-ADE6-3D252FB67B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0" y="457201"/>
          <a:ext cx="4724400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057400" imgH="444500" progId="Equation.3">
                  <p:embed/>
                </p:oleObj>
              </mc:Choice>
              <mc:Fallback>
                <p:oleObj r:id="rId3" imgW="2057400" imgH="444500" progId="Equation.3">
                  <p:embed/>
                  <p:pic>
                    <p:nvPicPr>
                      <p:cNvPr id="90122" name="Object 10">
                        <a:extLst>
                          <a:ext uri="{FF2B5EF4-FFF2-40B4-BE49-F238E27FC236}">
                            <a16:creationId xmlns:a16="http://schemas.microsoft.com/office/drawing/2014/main" id="{4B2BC040-9A60-634E-ADE6-3D252FB67B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57201"/>
                        <a:ext cx="4724400" cy="1046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9" name="Object 7">
            <a:extLst>
              <a:ext uri="{FF2B5EF4-FFF2-40B4-BE49-F238E27FC236}">
                <a16:creationId xmlns:a16="http://schemas.microsoft.com/office/drawing/2014/main" id="{9A643E16-5BE6-2C0B-05DA-E26F33F0AD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1600200"/>
          <a:ext cx="5562600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2476500" imgH="406400" progId="Equation.3">
                  <p:embed/>
                </p:oleObj>
              </mc:Choice>
              <mc:Fallback>
                <p:oleObj r:id="rId5" imgW="2476500" imgH="406400" progId="Equation.3">
                  <p:embed/>
                  <p:pic>
                    <p:nvPicPr>
                      <p:cNvPr id="90119" name="Object 7">
                        <a:extLst>
                          <a:ext uri="{FF2B5EF4-FFF2-40B4-BE49-F238E27FC236}">
                            <a16:creationId xmlns:a16="http://schemas.microsoft.com/office/drawing/2014/main" id="{9A643E16-5BE6-2C0B-05DA-E26F33F0AD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600200"/>
                        <a:ext cx="5562600" cy="928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7" name="Object 5">
            <a:extLst>
              <a:ext uri="{FF2B5EF4-FFF2-40B4-BE49-F238E27FC236}">
                <a16:creationId xmlns:a16="http://schemas.microsoft.com/office/drawing/2014/main" id="{9C7BD703-54FA-76D5-D86A-5481951459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1" y="3505201"/>
          <a:ext cx="3343275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09400" imgH="431640" progId="Equation.3">
                  <p:embed/>
                </p:oleObj>
              </mc:Choice>
              <mc:Fallback>
                <p:oleObj name="Equation" r:id="rId7" imgW="1409400" imgH="431640" progId="Equation.3">
                  <p:embed/>
                  <p:pic>
                    <p:nvPicPr>
                      <p:cNvPr id="90117" name="Object 5">
                        <a:extLst>
                          <a:ext uri="{FF2B5EF4-FFF2-40B4-BE49-F238E27FC236}">
                            <a16:creationId xmlns:a16="http://schemas.microsoft.com/office/drawing/2014/main" id="{9C7BD703-54FA-76D5-D86A-5481951459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1" y="3505201"/>
                        <a:ext cx="3343275" cy="981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8" name="AutoShape 6">
            <a:extLst>
              <a:ext uri="{FF2B5EF4-FFF2-40B4-BE49-F238E27FC236}">
                <a16:creationId xmlns:a16="http://schemas.microsoft.com/office/drawing/2014/main" id="{9B0FA51D-12D1-5FEA-8FCE-899D7E69CCA8}"/>
              </a:ext>
            </a:extLst>
          </p:cNvPr>
          <p:cNvSpPr>
            <a:spLocks noChangeArrowheads="1"/>
          </p:cNvSpPr>
          <p:nvPr/>
        </p:nvSpPr>
        <p:spPr bwMode="auto">
          <a:xfrm rot="68430">
            <a:off x="4648200" y="2590800"/>
            <a:ext cx="990600" cy="457200"/>
          </a:xfrm>
          <a:prstGeom prst="cloudCallout">
            <a:avLst>
              <a:gd name="adj1" fmla="val 79995"/>
              <a:gd name="adj2" fmla="val -160306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</a:rPr>
              <a:t>＝</a:t>
            </a:r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</a:rPr>
              <a:t>0</a:t>
            </a:r>
            <a:r>
              <a:rPr lang="zh-CN" altLang="en-US" sz="1600" b="1">
                <a:latin typeface="Times New Roman" panose="02020603050405020304" pitchFamily="18" charset="0"/>
                <a:ea typeface="黑体" panose="02010609060101010101" pitchFamily="49" charset="-122"/>
              </a:rPr>
              <a:t>？</a:t>
            </a:r>
            <a:endParaRPr lang="zh-CN" altLang="en-US" sz="1000">
              <a:latin typeface="Times New Roman" panose="02020603050405020304" pitchFamily="18" charset="0"/>
            </a:endParaRPr>
          </a:p>
          <a:p>
            <a:endParaRPr lang="en-US" altLang="zh-CN">
              <a:latin typeface="Times New Roman" panose="02020603050405020304" pitchFamily="18" charset="0"/>
            </a:endParaRPr>
          </a:p>
        </p:txBody>
      </p:sp>
      <p:pic>
        <p:nvPicPr>
          <p:cNvPr id="7182" name="Picture 14">
            <a:extLst>
              <a:ext uri="{FF2B5EF4-FFF2-40B4-BE49-F238E27FC236}">
                <a16:creationId xmlns:a16="http://schemas.microsoft.com/office/drawing/2014/main" id="{46306725-7B17-9F8C-78C7-8C17D6225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663" y="333376"/>
            <a:ext cx="22479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0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0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90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90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0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0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0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 autoUpdateAnimBg="0"/>
      <p:bldP spid="90124" grpId="0" animBg="1"/>
      <p:bldP spid="90123" grpId="0" animBg="1"/>
      <p:bldP spid="90120" grpId="0" animBg="1" autoUpdateAnimBg="0"/>
      <p:bldP spid="90118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B153B-3558-A295-3445-5E38FE54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电偶极层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93571CB-8F1E-5F91-A4C1-D23929FD84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1487339"/>
              </p:ext>
            </p:extLst>
          </p:nvPr>
        </p:nvGraphicFramePr>
        <p:xfrm>
          <a:off x="1352550" y="3287712"/>
          <a:ext cx="2743200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45616" imgH="444307" progId="Equation.3">
                  <p:embed/>
                </p:oleObj>
              </mc:Choice>
              <mc:Fallback>
                <p:oleObj r:id="rId2" imgW="1345616" imgH="444307" progId="Equation.3">
                  <p:embed/>
                  <p:pic>
                    <p:nvPicPr>
                      <p:cNvPr id="23559" name="Object 3">
                        <a:extLst>
                          <a:ext uri="{FF2B5EF4-FFF2-40B4-BE49-F238E27FC236}">
                            <a16:creationId xmlns:a16="http://schemas.microsoft.com/office/drawing/2014/main" id="{EA14C3FA-425B-F4D9-984D-8590F2668F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2550" y="3287712"/>
                        <a:ext cx="2743200" cy="919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9CEAB58-CFDD-35DD-B35B-A0D68A5B1C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633371"/>
              </p:ext>
            </p:extLst>
          </p:nvPr>
        </p:nvGraphicFramePr>
        <p:xfrm>
          <a:off x="4202906" y="3262311"/>
          <a:ext cx="2514600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167893" imgH="444307" progId="Equation.3">
                  <p:embed/>
                </p:oleObj>
              </mc:Choice>
              <mc:Fallback>
                <p:oleObj r:id="rId4" imgW="1167893" imgH="444307" progId="Equation.3">
                  <p:embed/>
                  <p:pic>
                    <p:nvPicPr>
                      <p:cNvPr id="23561" name="Object 4">
                        <a:extLst>
                          <a:ext uri="{FF2B5EF4-FFF2-40B4-BE49-F238E27FC236}">
                            <a16:creationId xmlns:a16="http://schemas.microsoft.com/office/drawing/2014/main" id="{EA302646-C0C3-0D9D-2B24-B30A2E3892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2906" y="3262311"/>
                        <a:ext cx="2514600" cy="969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D6C89C1-C366-AE5C-CD6B-DDAD2DA290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5072569"/>
              </p:ext>
            </p:extLst>
          </p:nvPr>
        </p:nvGraphicFramePr>
        <p:xfrm>
          <a:off x="6580584" y="3287712"/>
          <a:ext cx="28956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459866" imgH="444307" progId="Equation.3">
                  <p:embed/>
                </p:oleObj>
              </mc:Choice>
              <mc:Fallback>
                <p:oleObj r:id="rId6" imgW="1459866" imgH="444307" progId="Equation.3">
                  <p:embed/>
                  <p:pic>
                    <p:nvPicPr>
                      <p:cNvPr id="23563" name="Object 5">
                        <a:extLst>
                          <a:ext uri="{FF2B5EF4-FFF2-40B4-BE49-F238E27FC236}">
                            <a16:creationId xmlns:a16="http://schemas.microsoft.com/office/drawing/2014/main" id="{847CC678-259E-01D2-3BB9-FF3529E0AC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0584" y="3287712"/>
                        <a:ext cx="2895600" cy="898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ne159">
            <a:extLst>
              <a:ext uri="{FF2B5EF4-FFF2-40B4-BE49-F238E27FC236}">
                <a16:creationId xmlns:a16="http://schemas.microsoft.com/office/drawing/2014/main" id="{A5772354-162E-2B71-06C6-4FCA74760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814" y="0"/>
            <a:ext cx="3255234" cy="2408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1B8EEC0A-8542-5714-3E8A-49C0351C22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4022069"/>
              </p:ext>
            </p:extLst>
          </p:nvPr>
        </p:nvGraphicFramePr>
        <p:xfrm>
          <a:off x="9405937" y="1027907"/>
          <a:ext cx="2433638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14400" imgH="431640" progId="Equation.3">
                  <p:embed/>
                </p:oleObj>
              </mc:Choice>
              <mc:Fallback>
                <p:oleObj name="Equation" r:id="rId9" imgW="914400" imgH="431640" progId="Equation.3">
                  <p:embed/>
                  <p:pic>
                    <p:nvPicPr>
                      <p:cNvPr id="23565" name="Object 6">
                        <a:extLst>
                          <a:ext uri="{FF2B5EF4-FFF2-40B4-BE49-F238E27FC236}">
                            <a16:creationId xmlns:a16="http://schemas.microsoft.com/office/drawing/2014/main" id="{3C126A13-64F9-E0A0-4FDE-349104D86B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5937" y="1027907"/>
                        <a:ext cx="2433638" cy="1122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298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1" name="Rectangle 5">
            <a:extLst>
              <a:ext uri="{FF2B5EF4-FFF2-40B4-BE49-F238E27FC236}">
                <a16:creationId xmlns:a16="http://schemas.microsoft.com/office/drawing/2014/main" id="{1509656C-BC92-9A85-54D6-B5258DF4F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3350" y="2986089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4580" name="Object 2">
            <a:extLst>
              <a:ext uri="{FF2B5EF4-FFF2-40B4-BE49-F238E27FC236}">
                <a16:creationId xmlns:a16="http://schemas.microsoft.com/office/drawing/2014/main" id="{FA86B165-AF1A-8353-D093-4219F8ADBC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0" y="228601"/>
          <a:ext cx="6248400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806700" imgH="584200" progId="Equation.3">
                  <p:embed/>
                </p:oleObj>
              </mc:Choice>
              <mc:Fallback>
                <p:oleObj r:id="rId2" imgW="2806700" imgH="584200" progId="Equation.3">
                  <p:embed/>
                  <p:pic>
                    <p:nvPicPr>
                      <p:cNvPr id="24580" name="Object 2">
                        <a:extLst>
                          <a:ext uri="{FF2B5EF4-FFF2-40B4-BE49-F238E27FC236}">
                            <a16:creationId xmlns:a16="http://schemas.microsoft.com/office/drawing/2014/main" id="{FA86B165-AF1A-8353-D093-4219F8ADBC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28601"/>
                        <a:ext cx="6248400" cy="1285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2" name="Rectangle 7">
            <a:extLst>
              <a:ext uri="{FF2B5EF4-FFF2-40B4-BE49-F238E27FC236}">
                <a16:creationId xmlns:a16="http://schemas.microsoft.com/office/drawing/2014/main" id="{B8EF9E40-4D48-8969-2667-8B246EA03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7238" y="3128964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4582" name="Object 3">
            <a:extLst>
              <a:ext uri="{FF2B5EF4-FFF2-40B4-BE49-F238E27FC236}">
                <a16:creationId xmlns:a16="http://schemas.microsoft.com/office/drawing/2014/main" id="{EE08DB27-25BD-42BD-4219-F1BEEAD88A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0" y="1676401"/>
          <a:ext cx="4876800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993900" imgH="393700" progId="Equation.3">
                  <p:embed/>
                </p:oleObj>
              </mc:Choice>
              <mc:Fallback>
                <p:oleObj r:id="rId4" imgW="1993900" imgH="393700" progId="Equation.3">
                  <p:embed/>
                  <p:pic>
                    <p:nvPicPr>
                      <p:cNvPr id="24582" name="Object 3">
                        <a:extLst>
                          <a:ext uri="{FF2B5EF4-FFF2-40B4-BE49-F238E27FC236}">
                            <a16:creationId xmlns:a16="http://schemas.microsoft.com/office/drawing/2014/main" id="{EE08DB27-25BD-42BD-4219-F1BEEAD88A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676401"/>
                        <a:ext cx="4876800" cy="957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3" name="Rectangle 9">
            <a:extLst>
              <a:ext uri="{FF2B5EF4-FFF2-40B4-BE49-F238E27FC236}">
                <a16:creationId xmlns:a16="http://schemas.microsoft.com/office/drawing/2014/main" id="{D8B91F9F-7262-DCCA-C8BE-AF9655AA8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5013" y="32766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4584" name="Object 4">
            <a:extLst>
              <a:ext uri="{FF2B5EF4-FFF2-40B4-BE49-F238E27FC236}">
                <a16:creationId xmlns:a16="http://schemas.microsoft.com/office/drawing/2014/main" id="{8E264128-D3EE-5EE4-DA09-6C3F3C567E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0" y="1752600"/>
          <a:ext cx="17335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98400" imgH="203040" progId="Equation.3">
                  <p:embed/>
                </p:oleObj>
              </mc:Choice>
              <mc:Fallback>
                <p:oleObj name="Equation" r:id="rId6" imgW="698400" imgH="203040" progId="Equation.3">
                  <p:embed/>
                  <p:pic>
                    <p:nvPicPr>
                      <p:cNvPr id="24584" name="Object 4">
                        <a:extLst>
                          <a:ext uri="{FF2B5EF4-FFF2-40B4-BE49-F238E27FC236}">
                            <a16:creationId xmlns:a16="http://schemas.microsoft.com/office/drawing/2014/main" id="{8E264128-D3EE-5EE4-DA09-6C3F3C567E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1752600"/>
                        <a:ext cx="1733550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4" name="Rectangle 11">
            <a:extLst>
              <a:ext uri="{FF2B5EF4-FFF2-40B4-BE49-F238E27FC236}">
                <a16:creationId xmlns:a16="http://schemas.microsoft.com/office/drawing/2014/main" id="{A11CB1D3-012D-6861-9352-36B9BA007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8713" y="3138489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4586" name="Object 5">
            <a:extLst>
              <a:ext uri="{FF2B5EF4-FFF2-40B4-BE49-F238E27FC236}">
                <a16:creationId xmlns:a16="http://schemas.microsoft.com/office/drawing/2014/main" id="{D326A0BB-4C94-21E5-5107-F5C90C950A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0" y="2667001"/>
          <a:ext cx="4267200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752600" imgH="431800" progId="Equation.3">
                  <p:embed/>
                </p:oleObj>
              </mc:Choice>
              <mc:Fallback>
                <p:oleObj r:id="rId8" imgW="1752600" imgH="431800" progId="Equation.3">
                  <p:embed/>
                  <p:pic>
                    <p:nvPicPr>
                      <p:cNvPr id="24586" name="Object 5">
                        <a:extLst>
                          <a:ext uri="{FF2B5EF4-FFF2-40B4-BE49-F238E27FC236}">
                            <a16:creationId xmlns:a16="http://schemas.microsoft.com/office/drawing/2014/main" id="{D326A0BB-4C94-21E5-5107-F5C90C950A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667001"/>
                        <a:ext cx="4267200" cy="1071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6" name="Rectangle 14">
            <a:extLst>
              <a:ext uri="{FF2B5EF4-FFF2-40B4-BE49-F238E27FC236}">
                <a16:creationId xmlns:a16="http://schemas.microsoft.com/office/drawing/2014/main" id="{EEDDB6E8-192A-A8AC-291A-DF9A0252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0213" y="31623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4589" name="Object 6">
            <a:extLst>
              <a:ext uri="{FF2B5EF4-FFF2-40B4-BE49-F238E27FC236}">
                <a16:creationId xmlns:a16="http://schemas.microsoft.com/office/drawing/2014/main" id="{413DAB4D-B41B-7729-7982-C688E3D78E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86600" y="3124200"/>
          <a:ext cx="1676400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888614" imgH="393529" progId="Equation.3">
                  <p:embed/>
                </p:oleObj>
              </mc:Choice>
              <mc:Fallback>
                <p:oleObj r:id="rId10" imgW="888614" imgH="393529" progId="Equation.3">
                  <p:embed/>
                  <p:pic>
                    <p:nvPicPr>
                      <p:cNvPr id="24589" name="Object 6">
                        <a:extLst>
                          <a:ext uri="{FF2B5EF4-FFF2-40B4-BE49-F238E27FC236}">
                            <a16:creationId xmlns:a16="http://schemas.microsoft.com/office/drawing/2014/main" id="{413DAB4D-B41B-7729-7982-C688E3D78E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3124200"/>
                        <a:ext cx="1676400" cy="763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3" name="Rectangle 17">
            <a:extLst>
              <a:ext uri="{FF2B5EF4-FFF2-40B4-BE49-F238E27FC236}">
                <a16:creationId xmlns:a16="http://schemas.microsoft.com/office/drawing/2014/main" id="{88130EFE-655B-1333-2B05-2F251CC60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3810000"/>
            <a:ext cx="7696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定义电偶极层强度：</a:t>
            </a:r>
            <a:r>
              <a:rPr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单位面积上的电偶极矩</a:t>
            </a:r>
            <a:r>
              <a:rPr lang="zh-CN" altLang="en-US" sz="3200" b="1">
                <a:latin typeface="宋体" panose="02010600030101010101" pitchFamily="2" charset="-122"/>
              </a:rPr>
              <a:t> </a:t>
            </a:r>
            <a:r>
              <a:rPr lang="zh-CN" altLang="en-US" sz="3200" b="1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</a:p>
        </p:txBody>
      </p:sp>
      <p:sp>
        <p:nvSpPr>
          <p:cNvPr id="10258" name="Rectangle 19">
            <a:extLst>
              <a:ext uri="{FF2B5EF4-FFF2-40B4-BE49-F238E27FC236}">
                <a16:creationId xmlns:a16="http://schemas.microsoft.com/office/drawing/2014/main" id="{732F9F2E-D134-9853-BAE2-4F3262CA7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3563" y="32385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4594" name="Object 7">
            <a:extLst>
              <a:ext uri="{FF2B5EF4-FFF2-40B4-BE49-F238E27FC236}">
                <a16:creationId xmlns:a16="http://schemas.microsoft.com/office/drawing/2014/main" id="{43627FC6-D909-4F9B-FB07-F010DDA88D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4267200"/>
          <a:ext cx="1447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545863" imgH="228501" progId="Equation.3">
                  <p:embed/>
                </p:oleObj>
              </mc:Choice>
              <mc:Fallback>
                <p:oleObj r:id="rId12" imgW="545863" imgH="228501" progId="Equation.3">
                  <p:embed/>
                  <p:pic>
                    <p:nvPicPr>
                      <p:cNvPr id="24594" name="Object 7">
                        <a:extLst>
                          <a:ext uri="{FF2B5EF4-FFF2-40B4-BE49-F238E27FC236}">
                            <a16:creationId xmlns:a16="http://schemas.microsoft.com/office/drawing/2014/main" id="{43627FC6-D909-4F9B-FB07-F010DDA88D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267200"/>
                        <a:ext cx="144780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0" name="Rectangle 22">
            <a:extLst>
              <a:ext uri="{FF2B5EF4-FFF2-40B4-BE49-F238E27FC236}">
                <a16:creationId xmlns:a16="http://schemas.microsoft.com/office/drawing/2014/main" id="{8C9BB109-8A99-216D-78CE-841872A58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7263" y="3138489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4597" name="Object 8">
            <a:extLst>
              <a:ext uri="{FF2B5EF4-FFF2-40B4-BE49-F238E27FC236}">
                <a16:creationId xmlns:a16="http://schemas.microsoft.com/office/drawing/2014/main" id="{6EEDA733-0ADE-F62D-1A87-BDCFD703FF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0" y="4845050"/>
          <a:ext cx="5486400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2006600" imgH="431800" progId="Equation.3">
                  <p:embed/>
                </p:oleObj>
              </mc:Choice>
              <mc:Fallback>
                <p:oleObj r:id="rId14" imgW="2006600" imgH="431800" progId="Equation.3">
                  <p:embed/>
                  <p:pic>
                    <p:nvPicPr>
                      <p:cNvPr id="24597" name="Object 8">
                        <a:extLst>
                          <a:ext uri="{FF2B5EF4-FFF2-40B4-BE49-F238E27FC236}">
                            <a16:creationId xmlns:a16="http://schemas.microsoft.com/office/drawing/2014/main" id="{6EEDA733-0ADE-F62D-1A87-BDCFD703FF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845050"/>
                        <a:ext cx="5486400" cy="1201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4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93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B153B-3558-A295-3445-5E38FE54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补偿法处理问题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AD7B1D-C931-FDD7-FD4B-D0AD12779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487085"/>
            <a:ext cx="11271468" cy="7791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A90FE6-AECA-4F4D-D93C-5D8E87E86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788" y="2781953"/>
            <a:ext cx="2935012" cy="25889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301D73-B313-AB2B-4B35-AC9F3FCCB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359" y="2854384"/>
            <a:ext cx="7155800" cy="22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1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B153B-3558-A295-3445-5E38FE54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CA32F8-0C29-5D81-33B5-C6DBFCEA2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754" y="465221"/>
            <a:ext cx="10182491" cy="15221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EBA45A-B5CF-3B7B-4A94-FE4533F04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087" y="2257490"/>
            <a:ext cx="2943589" cy="21660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C5849D-12DA-8956-90D5-CA550EEAB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82" y="1690688"/>
            <a:ext cx="11671103" cy="409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9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">
            <a:extLst>
              <a:ext uri="{FF2B5EF4-FFF2-40B4-BE49-F238E27FC236}">
                <a16:creationId xmlns:a16="http://schemas.microsoft.com/office/drawing/2014/main" id="{B7F41247-EE26-4C70-B11C-C58B595B13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304800"/>
            <a:ext cx="7494588" cy="762000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带电体的静电能</a:t>
            </a:r>
            <a:endParaRPr lang="en-US" altLang="zh-CN" dirty="0">
              <a:ea typeface="华文中宋" panose="02010600040101010101" pitchFamily="2" charset="-122"/>
            </a:endParaRP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0F4C798E-B10F-ED7F-E736-A0FFCF2635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219200"/>
            <a:ext cx="7848600" cy="99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把无限分散的多个点电荷逐个从无穷远移至相应位置，计算外力所做的功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graphicFrame>
        <p:nvGraphicFramePr>
          <p:cNvPr id="51204" name="Object 4">
            <a:extLst>
              <a:ext uri="{FF2B5EF4-FFF2-40B4-BE49-F238E27FC236}">
                <a16:creationId xmlns:a16="http://schemas.microsoft.com/office/drawing/2014/main" id="{09D38B05-D602-CD2C-2B00-55890ABD88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28025" y="4149725"/>
          <a:ext cx="2133600" cy="177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位图图像" r:id="rId2" imgW="1324160" imgH="1104762" progId="Paint.Picture">
                  <p:embed/>
                </p:oleObj>
              </mc:Choice>
              <mc:Fallback>
                <p:oleObj name="位图图像" r:id="rId2" imgW="1324160" imgH="1104762" progId="Paint.Picture">
                  <p:embed/>
                  <p:pic>
                    <p:nvPicPr>
                      <p:cNvPr id="51204" name="Object 4">
                        <a:extLst>
                          <a:ext uri="{FF2B5EF4-FFF2-40B4-BE49-F238E27FC236}">
                            <a16:creationId xmlns:a16="http://schemas.microsoft.com/office/drawing/2014/main" id="{09D38B05-D602-CD2C-2B00-55890ABD88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8025" y="4149725"/>
                        <a:ext cx="2133600" cy="177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" name="Rectangle 5">
            <a:extLst>
              <a:ext uri="{FF2B5EF4-FFF2-40B4-BE49-F238E27FC236}">
                <a16:creationId xmlns:a16="http://schemas.microsoft.com/office/drawing/2014/main" id="{8B7615F7-D5E5-FFB7-512C-3232CFBC6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863" y="2905126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1206" name="Object 6">
            <a:extLst>
              <a:ext uri="{FF2B5EF4-FFF2-40B4-BE49-F238E27FC236}">
                <a16:creationId xmlns:a16="http://schemas.microsoft.com/office/drawing/2014/main" id="{91D2F5DB-76D0-2C6D-AD36-5962B7ED77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800" y="2057400"/>
          <a:ext cx="6477000" cy="151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959100" imgH="685800" progId="Equation.3">
                  <p:embed/>
                </p:oleObj>
              </mc:Choice>
              <mc:Fallback>
                <p:oleObj r:id="rId4" imgW="2959100" imgH="685800" progId="Equation.3">
                  <p:embed/>
                  <p:pic>
                    <p:nvPicPr>
                      <p:cNvPr id="51206" name="Object 6">
                        <a:extLst>
                          <a:ext uri="{FF2B5EF4-FFF2-40B4-BE49-F238E27FC236}">
                            <a16:creationId xmlns:a16="http://schemas.microsoft.com/office/drawing/2014/main" id="{91D2F5DB-76D0-2C6D-AD36-5962B7ED77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057400"/>
                        <a:ext cx="6477000" cy="15128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9" name="Rectangle 7">
            <a:extLst>
              <a:ext uri="{FF2B5EF4-FFF2-40B4-BE49-F238E27FC236}">
                <a16:creationId xmlns:a16="http://schemas.microsoft.com/office/drawing/2014/main" id="{D055E22E-236C-1F74-2AC6-FD4734596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114676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1208" name="Object 8">
            <a:extLst>
              <a:ext uri="{FF2B5EF4-FFF2-40B4-BE49-F238E27FC236}">
                <a16:creationId xmlns:a16="http://schemas.microsoft.com/office/drawing/2014/main" id="{6171AC5D-E0FF-8B8A-FBB0-AAE888E81A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9550" y="3490913"/>
          <a:ext cx="48641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234880" imgH="469800" progId="Equation.3">
                  <p:embed/>
                </p:oleObj>
              </mc:Choice>
              <mc:Fallback>
                <p:oleObj name="公式" r:id="rId6" imgW="2234880" imgH="469800" progId="Equation.3">
                  <p:embed/>
                  <p:pic>
                    <p:nvPicPr>
                      <p:cNvPr id="51208" name="Object 8">
                        <a:extLst>
                          <a:ext uri="{FF2B5EF4-FFF2-40B4-BE49-F238E27FC236}">
                            <a16:creationId xmlns:a16="http://schemas.microsoft.com/office/drawing/2014/main" id="{6171AC5D-E0FF-8B8A-FBB0-AAE888E81A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9550" y="3490913"/>
                        <a:ext cx="4864100" cy="10160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9" name="AutoShape 9">
            <a:extLst>
              <a:ext uri="{FF2B5EF4-FFF2-40B4-BE49-F238E27FC236}">
                <a16:creationId xmlns:a16="http://schemas.microsoft.com/office/drawing/2014/main" id="{1DB46511-1933-0002-C2D0-D9D625D63954}"/>
              </a:ext>
            </a:extLst>
          </p:cNvPr>
          <p:cNvSpPr>
            <a:spLocks/>
          </p:cNvSpPr>
          <p:nvPr/>
        </p:nvSpPr>
        <p:spPr bwMode="auto">
          <a:xfrm>
            <a:off x="8991600" y="1752600"/>
            <a:ext cx="1265238" cy="1866900"/>
          </a:xfrm>
          <a:prstGeom prst="borderCallout2">
            <a:avLst>
              <a:gd name="adj1" fmla="val 6120"/>
              <a:gd name="adj2" fmla="val -6023"/>
              <a:gd name="adj3" fmla="val 6120"/>
              <a:gd name="adj4" fmla="val -27856"/>
              <a:gd name="adj5" fmla="val 71852"/>
              <a:gd name="adj6" fmla="val -5056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latin typeface="Times New Roman" panose="02020603050405020304" pitchFamily="18" charset="0"/>
                <a:ea typeface="黑体" panose="02010609060101010101" pitchFamily="49" charset="-122"/>
              </a:rPr>
              <a:t>代表第</a:t>
            </a:r>
            <a:r>
              <a:rPr lang="en-US" altLang="zh-CN" sz="2000" b="1" i="1">
                <a:latin typeface="Times New Roman" panose="02020603050405020304" pitchFamily="18" charset="0"/>
                <a:ea typeface="黑体" panose="02010609060101010101" pitchFamily="49" charset="-122"/>
              </a:rPr>
              <a:t>j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zh-CN" altLang="en-US" sz="2000" b="1">
                <a:latin typeface="Times New Roman" panose="02020603050405020304" pitchFamily="18" charset="0"/>
                <a:ea typeface="黑体" panose="02010609060101010101" pitchFamily="49" charset="-122"/>
              </a:rPr>
              <a:t>个电荷在第</a:t>
            </a:r>
            <a:r>
              <a:rPr lang="en-US" altLang="zh-CN" sz="2000" b="1" i="1">
                <a:latin typeface="Times New Roman" panose="02020603050405020304" pitchFamily="18" charset="0"/>
                <a:ea typeface="黑体" panose="02010609060101010101" pitchFamily="49" charset="-122"/>
              </a:rPr>
              <a:t>i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zh-CN" altLang="en-US" sz="2000" b="1">
                <a:latin typeface="Times New Roman" panose="02020603050405020304" pitchFamily="18" charset="0"/>
                <a:ea typeface="黑体" panose="02010609060101010101" pitchFamily="49" charset="-122"/>
              </a:rPr>
              <a:t>个电荷所在位置</a:t>
            </a:r>
            <a:r>
              <a:rPr lang="en-US" altLang="zh-CN" sz="2000" b="1" i="1">
                <a:latin typeface="Times New Roman" panose="02020603050405020304" pitchFamily="18" charset="0"/>
                <a:ea typeface="黑体" panose="02010609060101010101" pitchFamily="49" charset="-122"/>
              </a:rPr>
              <a:t>P</a:t>
            </a:r>
            <a:r>
              <a:rPr lang="en-US" altLang="zh-CN" sz="2000" b="1" i="1" baseline="-30000">
                <a:latin typeface="Times New Roman" panose="02020603050405020304" pitchFamily="18" charset="0"/>
                <a:ea typeface="黑体" panose="02010609060101010101" pitchFamily="49" charset="-122"/>
              </a:rPr>
              <a:t>i</a:t>
            </a:r>
            <a:r>
              <a:rPr lang="zh-CN" altLang="en-US" sz="2000" b="1">
                <a:latin typeface="Times New Roman" panose="02020603050405020304" pitchFamily="18" charset="0"/>
                <a:ea typeface="黑体" panose="02010609060101010101" pitchFamily="49" charset="-122"/>
              </a:rPr>
              <a:t>处产生的电势</a:t>
            </a:r>
            <a:r>
              <a:rPr lang="zh-CN" altLang="en-US" sz="2000"/>
              <a:t> </a:t>
            </a:r>
          </a:p>
        </p:txBody>
      </p:sp>
      <p:sp>
        <p:nvSpPr>
          <p:cNvPr id="51210" name="AutoShape 10">
            <a:extLst>
              <a:ext uri="{FF2B5EF4-FFF2-40B4-BE49-F238E27FC236}">
                <a16:creationId xmlns:a16="http://schemas.microsoft.com/office/drawing/2014/main" id="{A3300999-2E12-A446-20B5-D5EF3361D4EE}"/>
              </a:ext>
            </a:extLst>
          </p:cNvPr>
          <p:cNvSpPr>
            <a:spLocks noChangeArrowheads="1"/>
          </p:cNvSpPr>
          <p:nvPr/>
        </p:nvSpPr>
        <p:spPr bwMode="auto">
          <a:xfrm rot="10816654">
            <a:off x="8077200" y="3733801"/>
            <a:ext cx="1219200" cy="6842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3919 h 21600"/>
              <a:gd name="T14" fmla="*/ 19959 w 21600"/>
              <a:gd name="T15" fmla="*/ 8239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6982" y="0"/>
                </a:lnTo>
                <a:lnTo>
                  <a:pt x="16982" y="3919"/>
                </a:lnTo>
                <a:lnTo>
                  <a:pt x="12427" y="3919"/>
                </a:lnTo>
                <a:cubicBezTo>
                  <a:pt x="5564" y="3919"/>
                  <a:pt x="0" y="7608"/>
                  <a:pt x="0" y="12158"/>
                </a:cubicBezTo>
                <a:lnTo>
                  <a:pt x="0" y="21600"/>
                </a:lnTo>
                <a:lnTo>
                  <a:pt x="4416" y="21600"/>
                </a:lnTo>
                <a:lnTo>
                  <a:pt x="4416" y="12158"/>
                </a:lnTo>
                <a:cubicBezTo>
                  <a:pt x="4416" y="9994"/>
                  <a:pt x="8003" y="8239"/>
                  <a:pt x="12427" y="8239"/>
                </a:cubicBezTo>
                <a:lnTo>
                  <a:pt x="16982" y="8239"/>
                </a:lnTo>
                <a:lnTo>
                  <a:pt x="16982" y="12158"/>
                </a:lnTo>
                <a:close/>
              </a:path>
            </a:pathLst>
          </a:custGeom>
          <a:gradFill rotWithShape="0">
            <a:gsLst>
              <a:gs pos="0">
                <a:schemeClr val="hlink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CN" altLang="en-US"/>
          </a:p>
        </p:txBody>
      </p:sp>
      <p:sp>
        <p:nvSpPr>
          <p:cNvPr id="51211" name="Text Box 11">
            <a:extLst>
              <a:ext uri="{FF2B5EF4-FFF2-40B4-BE49-F238E27FC236}">
                <a16:creationId xmlns:a16="http://schemas.microsoft.com/office/drawing/2014/main" id="{0B91D08E-646A-1FC8-316D-1F7BC27A7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4572000"/>
            <a:ext cx="16002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点电荷组的总功应为</a:t>
            </a:r>
            <a:r>
              <a:rPr lang="zh-CN" altLang="en-US" sz="280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</a:p>
        </p:txBody>
      </p:sp>
      <p:sp>
        <p:nvSpPr>
          <p:cNvPr id="2063" name="Rectangle 12">
            <a:extLst>
              <a:ext uri="{FF2B5EF4-FFF2-40B4-BE49-F238E27FC236}">
                <a16:creationId xmlns:a16="http://schemas.microsoft.com/office/drawing/2014/main" id="{E84CC337-BDFB-6615-AE47-C0BA8D240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9088" y="268605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1213" name="Object 13">
            <a:extLst>
              <a:ext uri="{FF2B5EF4-FFF2-40B4-BE49-F238E27FC236}">
                <a16:creationId xmlns:a16="http://schemas.microsoft.com/office/drawing/2014/main" id="{E8ECB5A0-E920-2D1F-E29E-18F35D39C5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3613" y="4437064"/>
          <a:ext cx="4787900" cy="207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61960" imgH="914400" progId="Equation.3">
                  <p:embed/>
                </p:oleObj>
              </mc:Choice>
              <mc:Fallback>
                <p:oleObj name="Equation" r:id="rId8" imgW="2361960" imgH="914400" progId="Equation.3">
                  <p:embed/>
                  <p:pic>
                    <p:nvPicPr>
                      <p:cNvPr id="51213" name="Object 13">
                        <a:extLst>
                          <a:ext uri="{FF2B5EF4-FFF2-40B4-BE49-F238E27FC236}">
                            <a16:creationId xmlns:a16="http://schemas.microsoft.com/office/drawing/2014/main" id="{E8ECB5A0-E920-2D1F-E29E-18F35D39C5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3613" y="4437064"/>
                        <a:ext cx="4787900" cy="207803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4" name="AutoShape 14">
            <a:extLst>
              <a:ext uri="{FF2B5EF4-FFF2-40B4-BE49-F238E27FC236}">
                <a16:creationId xmlns:a16="http://schemas.microsoft.com/office/drawing/2014/main" id="{07695DBF-1E66-24DF-CD87-9729831357A5}"/>
              </a:ext>
            </a:extLst>
          </p:cNvPr>
          <p:cNvSpPr>
            <a:spLocks/>
          </p:cNvSpPr>
          <p:nvPr/>
        </p:nvSpPr>
        <p:spPr bwMode="auto">
          <a:xfrm>
            <a:off x="8367713" y="5876925"/>
            <a:ext cx="2209800" cy="782638"/>
          </a:xfrm>
          <a:prstGeom prst="borderCallout2">
            <a:avLst>
              <a:gd name="adj1" fmla="val 14606"/>
              <a:gd name="adj2" fmla="val -3449"/>
              <a:gd name="adj3" fmla="val 14606"/>
              <a:gd name="adj4" fmla="val -3449"/>
              <a:gd name="adj5" fmla="val 6491"/>
              <a:gd name="adj6" fmla="val -3311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latin typeface="Times New Roman" panose="02020603050405020304" pitchFamily="18" charset="0"/>
              </a:rPr>
              <a:t>P266 4.106</a:t>
            </a:r>
            <a:r>
              <a:rPr lang="zh-CN" altLang="en-US" b="1">
                <a:latin typeface="Times New Roman" panose="02020603050405020304" pitchFamily="18" charset="0"/>
              </a:rPr>
              <a:t>式</a:t>
            </a:r>
          </a:p>
          <a:p>
            <a:pPr algn="ctr" eaLnBrk="1" hangingPunct="1"/>
            <a:r>
              <a:rPr lang="en-US" altLang="zh-CN" b="1">
                <a:latin typeface="Times New Roman" panose="02020603050405020304" pitchFamily="18" charset="0"/>
              </a:rPr>
              <a:t>p56 1.54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500"/>
                                        <p:tgtEl>
                                          <p:spTgt spid="5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1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 autoUpdateAnimBg="0"/>
      <p:bldP spid="51209" grpId="0" animBg="1" autoUpdateAnimBg="0"/>
      <p:bldP spid="51211" grpId="0" autoUpdateAnimBg="0"/>
      <p:bldP spid="51214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>
            <a:extLst>
              <a:ext uri="{FF2B5EF4-FFF2-40B4-BE49-F238E27FC236}">
                <a16:creationId xmlns:a16="http://schemas.microsoft.com/office/drawing/2014/main" id="{2A2E304C-2F63-593F-1F90-DFC706B8CF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143000"/>
            <a:ext cx="8382000" cy="53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</a:rPr>
              <a:t>可以证明，静电能值与电荷移动的次序无关</a:t>
            </a:r>
            <a:r>
              <a:rPr lang="zh-CN" altLang="en-US"/>
              <a:t> </a:t>
            </a:r>
          </a:p>
        </p:txBody>
      </p:sp>
      <p:sp>
        <p:nvSpPr>
          <p:cNvPr id="3084" name="Rectangle 4">
            <a:extLst>
              <a:ext uri="{FF2B5EF4-FFF2-40B4-BE49-F238E27FC236}">
                <a16:creationId xmlns:a16="http://schemas.microsoft.com/office/drawing/2014/main" id="{5D9775DE-4B82-6350-DA16-1C109AA5C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2995614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2229" name="Object 5">
            <a:extLst>
              <a:ext uri="{FF2B5EF4-FFF2-40B4-BE49-F238E27FC236}">
                <a16:creationId xmlns:a16="http://schemas.microsoft.com/office/drawing/2014/main" id="{A8ADBD56-B43D-EFA4-443E-33C277D120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1676401"/>
          <a:ext cx="381000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574800" imgH="469900" progId="Equation.3">
                  <p:embed/>
                </p:oleObj>
              </mc:Choice>
              <mc:Fallback>
                <p:oleObj r:id="rId2" imgW="1574800" imgH="469900" progId="Equation.3">
                  <p:embed/>
                  <p:pic>
                    <p:nvPicPr>
                      <p:cNvPr id="52229" name="Object 5">
                        <a:extLst>
                          <a:ext uri="{FF2B5EF4-FFF2-40B4-BE49-F238E27FC236}">
                            <a16:creationId xmlns:a16="http://schemas.microsoft.com/office/drawing/2014/main" id="{A8ADBD56-B43D-EFA4-443E-33C277D120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676401"/>
                        <a:ext cx="3810000" cy="114776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5" name="Rectangle 6">
            <a:extLst>
              <a:ext uri="{FF2B5EF4-FFF2-40B4-BE49-F238E27FC236}">
                <a16:creationId xmlns:a16="http://schemas.microsoft.com/office/drawing/2014/main" id="{F3B078B6-EBE0-50FE-ED92-9CC7E4575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10515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2231" name="Object 7">
            <a:extLst>
              <a:ext uri="{FF2B5EF4-FFF2-40B4-BE49-F238E27FC236}">
                <a16:creationId xmlns:a16="http://schemas.microsoft.com/office/drawing/2014/main" id="{4780A232-636B-B483-BA99-833A39E561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00" y="1752601"/>
          <a:ext cx="46482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070100" imgH="393700" progId="Equation.3">
                  <p:embed/>
                </p:oleObj>
              </mc:Choice>
              <mc:Fallback>
                <p:oleObj r:id="rId4" imgW="2070100" imgH="393700" progId="Equation.3">
                  <p:embed/>
                  <p:pic>
                    <p:nvPicPr>
                      <p:cNvPr id="52231" name="Object 7">
                        <a:extLst>
                          <a:ext uri="{FF2B5EF4-FFF2-40B4-BE49-F238E27FC236}">
                            <a16:creationId xmlns:a16="http://schemas.microsoft.com/office/drawing/2014/main" id="{4780A232-636B-B483-BA99-833A39E561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752601"/>
                        <a:ext cx="4648200" cy="8985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6" name="Rectangle 8">
            <a:extLst>
              <a:ext uri="{FF2B5EF4-FFF2-40B4-BE49-F238E27FC236}">
                <a16:creationId xmlns:a16="http://schemas.microsoft.com/office/drawing/2014/main" id="{E89DE32E-AAEF-6B6C-1792-D6056A4AA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9063" y="3090864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2233" name="Object 9">
            <a:extLst>
              <a:ext uri="{FF2B5EF4-FFF2-40B4-BE49-F238E27FC236}">
                <a16:creationId xmlns:a16="http://schemas.microsoft.com/office/drawing/2014/main" id="{AC266383-835D-F2D7-4B31-1193D82B2F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57425" y="2819400"/>
          <a:ext cx="7296150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984400" imgH="482400" progId="Equation.3">
                  <p:embed/>
                </p:oleObj>
              </mc:Choice>
              <mc:Fallback>
                <p:oleObj name="Equation" r:id="rId6" imgW="2984400" imgH="482400" progId="Equation.3">
                  <p:embed/>
                  <p:pic>
                    <p:nvPicPr>
                      <p:cNvPr id="52233" name="Object 9">
                        <a:extLst>
                          <a:ext uri="{FF2B5EF4-FFF2-40B4-BE49-F238E27FC236}">
                            <a16:creationId xmlns:a16="http://schemas.microsoft.com/office/drawing/2014/main" id="{AC266383-835D-F2D7-4B31-1193D82B2F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7425" y="2819400"/>
                        <a:ext cx="7296150" cy="117633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4" name="Line 10">
            <a:extLst>
              <a:ext uri="{FF2B5EF4-FFF2-40B4-BE49-F238E27FC236}">
                <a16:creationId xmlns:a16="http://schemas.microsoft.com/office/drawing/2014/main" id="{8E5EB4F3-0143-97AC-0581-D23396BB067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3962400"/>
            <a:ext cx="1143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52235" name="Object 11">
            <a:extLst>
              <a:ext uri="{FF2B5EF4-FFF2-40B4-BE49-F238E27FC236}">
                <a16:creationId xmlns:a16="http://schemas.microsoft.com/office/drawing/2014/main" id="{18A7F3DF-BC3D-1B2C-157B-5003C777AE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4038601"/>
          <a:ext cx="4065588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63560" imgH="469800" progId="Equation.3">
                  <p:embed/>
                </p:oleObj>
              </mc:Choice>
              <mc:Fallback>
                <p:oleObj name="Equation" r:id="rId8" imgW="1663560" imgH="469800" progId="Equation.3">
                  <p:embed/>
                  <p:pic>
                    <p:nvPicPr>
                      <p:cNvPr id="52235" name="Object 11">
                        <a:extLst>
                          <a:ext uri="{FF2B5EF4-FFF2-40B4-BE49-F238E27FC236}">
                            <a16:creationId xmlns:a16="http://schemas.microsoft.com/office/drawing/2014/main" id="{18A7F3DF-BC3D-1B2C-157B-5003C777AE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038601"/>
                        <a:ext cx="4065588" cy="114617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6" name="AutoShape 12">
            <a:extLst>
              <a:ext uri="{FF2B5EF4-FFF2-40B4-BE49-F238E27FC236}">
                <a16:creationId xmlns:a16="http://schemas.microsoft.com/office/drawing/2014/main" id="{1CC6B4C3-FF3C-FF9E-3CB7-D76E89FD2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962400"/>
            <a:ext cx="228600" cy="457200"/>
          </a:xfrm>
          <a:prstGeom prst="down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237" name="Text Box 13">
            <a:extLst>
              <a:ext uri="{FF2B5EF4-FFF2-40B4-BE49-F238E27FC236}">
                <a16:creationId xmlns:a16="http://schemas.microsoft.com/office/drawing/2014/main" id="{A2C880FD-C224-F033-5379-92DF656B7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410201"/>
            <a:ext cx="2514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zh-CN" sz="2000" b="1" i="1">
                <a:latin typeface="Times New Roman" panose="02020603050405020304" pitchFamily="18" charset="0"/>
              </a:rPr>
              <a:t>U</a:t>
            </a:r>
            <a:r>
              <a:rPr lang="en-US" altLang="zh-CN" sz="2000" b="1" i="1" baseline="-30000">
                <a:latin typeface="Times New Roman" panose="02020603050405020304" pitchFamily="18" charset="0"/>
              </a:rPr>
              <a:t>i</a:t>
            </a:r>
            <a:r>
              <a:rPr lang="en-US" altLang="zh-CN" sz="2000" b="1">
                <a:latin typeface="Times New Roman" panose="02020603050405020304" pitchFamily="18" charset="0"/>
              </a:rPr>
              <a:t>:</a:t>
            </a:r>
            <a:r>
              <a:rPr lang="zh-CN" altLang="en-US" sz="2000" b="1">
                <a:latin typeface="Times New Roman" panose="02020603050405020304" pitchFamily="18" charset="0"/>
              </a:rPr>
              <a:t>除点电荷</a:t>
            </a:r>
            <a:r>
              <a:rPr lang="en-US" altLang="zh-CN" sz="2000" b="1" i="1">
                <a:latin typeface="Times New Roman" panose="02020603050405020304" pitchFamily="18" charset="0"/>
              </a:rPr>
              <a:t>i</a:t>
            </a:r>
            <a:r>
              <a:rPr lang="zh-CN" altLang="en-US" sz="2000" b="1">
                <a:latin typeface="Times New Roman" panose="02020603050405020304" pitchFamily="18" charset="0"/>
              </a:rPr>
              <a:t>外其它点电荷单独存在时</a:t>
            </a:r>
            <a:r>
              <a:rPr lang="en-US" altLang="zh-CN" sz="2000" b="1" i="1">
                <a:latin typeface="Times New Roman" panose="02020603050405020304" pitchFamily="18" charset="0"/>
              </a:rPr>
              <a:t>q</a:t>
            </a:r>
            <a:r>
              <a:rPr lang="en-US" altLang="zh-CN" sz="2000" b="1" i="1" baseline="-30000">
                <a:latin typeface="Times New Roman" panose="02020603050405020304" pitchFamily="18" charset="0"/>
              </a:rPr>
              <a:t>i </a:t>
            </a:r>
            <a:r>
              <a:rPr lang="zh-CN" altLang="en-US" sz="2000" b="1">
                <a:latin typeface="Times New Roman" panose="02020603050405020304" pitchFamily="18" charset="0"/>
              </a:rPr>
              <a:t>所在处的电势总和</a:t>
            </a:r>
            <a:endParaRPr lang="zh-CN" altLang="en-US" sz="2000">
              <a:latin typeface="Times New Roman" panose="02020603050405020304" pitchFamily="18" charset="0"/>
            </a:endParaRPr>
          </a:p>
        </p:txBody>
      </p:sp>
      <p:sp>
        <p:nvSpPr>
          <p:cNvPr id="52238" name="AutoShape 14">
            <a:extLst>
              <a:ext uri="{FF2B5EF4-FFF2-40B4-BE49-F238E27FC236}">
                <a16:creationId xmlns:a16="http://schemas.microsoft.com/office/drawing/2014/main" id="{4D317AD6-7E73-BADA-71BF-F48004B24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4953000"/>
            <a:ext cx="304800" cy="457200"/>
          </a:xfrm>
          <a:prstGeom prst="downArrow">
            <a:avLst>
              <a:gd name="adj1" fmla="val 50000"/>
              <a:gd name="adj2" fmla="val 3750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91" name="Rectangle 15">
            <a:extLst>
              <a:ext uri="{FF2B5EF4-FFF2-40B4-BE49-F238E27FC236}">
                <a16:creationId xmlns:a16="http://schemas.microsoft.com/office/drawing/2014/main" id="{0CC5B3AA-F709-E186-E4F6-933B60F15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1588" y="310515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2240" name="Object 16">
            <a:extLst>
              <a:ext uri="{FF2B5EF4-FFF2-40B4-BE49-F238E27FC236}">
                <a16:creationId xmlns:a16="http://schemas.microsoft.com/office/drawing/2014/main" id="{C2311074-4E03-FE61-BCB3-D25BE53BF5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35438" y="5445125"/>
          <a:ext cx="3536950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358640" imgH="431640" progId="Equation.3">
                  <p:embed/>
                </p:oleObj>
              </mc:Choice>
              <mc:Fallback>
                <p:oleObj name="公式" r:id="rId10" imgW="1358640" imgH="431640" progId="Equation.3">
                  <p:embed/>
                  <p:pic>
                    <p:nvPicPr>
                      <p:cNvPr id="52240" name="Object 16">
                        <a:extLst>
                          <a:ext uri="{FF2B5EF4-FFF2-40B4-BE49-F238E27FC236}">
                            <a16:creationId xmlns:a16="http://schemas.microsoft.com/office/drawing/2014/main" id="{C2311074-4E03-FE61-BCB3-D25BE53BF5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5438" y="5445125"/>
                        <a:ext cx="3536950" cy="111918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41" name="Object 17">
            <a:extLst>
              <a:ext uri="{FF2B5EF4-FFF2-40B4-BE49-F238E27FC236}">
                <a16:creationId xmlns:a16="http://schemas.microsoft.com/office/drawing/2014/main" id="{02B91CEF-90F0-2B15-CCD0-6C9C32953D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0" y="4114801"/>
          <a:ext cx="3048000" cy="254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位图图像" r:id="rId12" imgW="1400000" imgH="1171429" progId="Paint.Picture">
                  <p:embed/>
                </p:oleObj>
              </mc:Choice>
              <mc:Fallback>
                <p:oleObj name="位图图像" r:id="rId12" imgW="1400000" imgH="1171429" progId="Paint.Picture">
                  <p:embed/>
                  <p:pic>
                    <p:nvPicPr>
                      <p:cNvPr id="52241" name="Object 17">
                        <a:extLst>
                          <a:ext uri="{FF2B5EF4-FFF2-40B4-BE49-F238E27FC236}">
                            <a16:creationId xmlns:a16="http://schemas.microsoft.com/office/drawing/2014/main" id="{02B91CEF-90F0-2B15-CCD0-6C9C32953D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4114801"/>
                        <a:ext cx="3048000" cy="254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42" name="AutoShape 18">
            <a:extLst>
              <a:ext uri="{FF2B5EF4-FFF2-40B4-BE49-F238E27FC236}">
                <a16:creationId xmlns:a16="http://schemas.microsoft.com/office/drawing/2014/main" id="{33A88317-60E2-9B41-0455-175E66022B82}"/>
              </a:ext>
            </a:extLst>
          </p:cNvPr>
          <p:cNvSpPr>
            <a:spLocks/>
          </p:cNvSpPr>
          <p:nvPr/>
        </p:nvSpPr>
        <p:spPr bwMode="auto">
          <a:xfrm>
            <a:off x="6049964" y="4292600"/>
            <a:ext cx="1112837" cy="889000"/>
          </a:xfrm>
          <a:prstGeom prst="borderCallout2">
            <a:avLst>
              <a:gd name="adj1" fmla="val 12856"/>
              <a:gd name="adj2" fmla="val -6847"/>
              <a:gd name="adj3" fmla="val 12856"/>
              <a:gd name="adj4" fmla="val -24681"/>
              <a:gd name="adj5" fmla="val 153394"/>
              <a:gd name="adj6" fmla="val -4294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latin typeface="Times New Roman" panose="02020603050405020304" pitchFamily="18" charset="0"/>
              </a:rPr>
              <a:t>4.108</a:t>
            </a:r>
          </a:p>
          <a:p>
            <a:pPr algn="ctr" eaLnBrk="1" hangingPunct="1"/>
            <a:r>
              <a:rPr lang="en-US" altLang="zh-CN" b="1">
                <a:latin typeface="Times New Roman" panose="02020603050405020304" pitchFamily="18" charset="0"/>
              </a:rPr>
              <a:t>/1.59</a:t>
            </a:r>
          </a:p>
        </p:txBody>
      </p:sp>
      <p:sp>
        <p:nvSpPr>
          <p:cNvPr id="52243" name="AutoShape 19">
            <a:extLst>
              <a:ext uri="{FF2B5EF4-FFF2-40B4-BE49-F238E27FC236}">
                <a16:creationId xmlns:a16="http://schemas.microsoft.com/office/drawing/2014/main" id="{402210C3-FE9D-AA3F-045F-3F1159385084}"/>
              </a:ext>
            </a:extLst>
          </p:cNvPr>
          <p:cNvSpPr>
            <a:spLocks/>
          </p:cNvSpPr>
          <p:nvPr/>
        </p:nvSpPr>
        <p:spPr bwMode="auto">
          <a:xfrm>
            <a:off x="9555164" y="2743200"/>
            <a:ext cx="1112837" cy="757238"/>
          </a:xfrm>
          <a:prstGeom prst="borderCallout2">
            <a:avLst>
              <a:gd name="adj1" fmla="val 15093"/>
              <a:gd name="adj2" fmla="val -6847"/>
              <a:gd name="adj3" fmla="val 15093"/>
              <a:gd name="adj4" fmla="val -36662"/>
              <a:gd name="adj5" fmla="val 80505"/>
              <a:gd name="adj6" fmla="val -6704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latin typeface="Times New Roman" panose="02020603050405020304" pitchFamily="18" charset="0"/>
              </a:rPr>
              <a:t>4.107</a:t>
            </a:r>
          </a:p>
          <a:p>
            <a:pPr algn="ctr" eaLnBrk="1" hangingPunct="1"/>
            <a:r>
              <a:rPr lang="en-US" altLang="zh-CN" b="1">
                <a:latin typeface="Times New Roman" panose="02020603050405020304" pitchFamily="18" charset="0"/>
              </a:rPr>
              <a:t>/1.55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5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5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2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2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9" dur="500"/>
                                        <p:tgtEl>
                                          <p:spTgt spid="5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2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2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 autoUpdateAnimBg="0"/>
      <p:bldP spid="52236" grpId="0" animBg="1"/>
      <p:bldP spid="52237" grpId="0" autoUpdateAnimBg="0"/>
      <p:bldP spid="52238" grpId="0" animBg="1"/>
      <p:bldP spid="52242" grpId="0" animBg="1" autoUpdateAnimBg="0"/>
      <p:bldP spid="52243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Rectangle 2">
            <a:extLst>
              <a:ext uri="{FF2B5EF4-FFF2-40B4-BE49-F238E27FC236}">
                <a16:creationId xmlns:a16="http://schemas.microsoft.com/office/drawing/2014/main" id="{B17DE3E8-ECE1-B70C-AF4B-1CF4B68F1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74825" y="-338138"/>
            <a:ext cx="5041900" cy="1878013"/>
          </a:xfrm>
        </p:spPr>
        <p:txBody>
          <a:bodyPr/>
          <a:lstStyle/>
          <a:p>
            <a:pPr eaLnBrk="1" hangingPunct="1"/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</a:rPr>
              <a:t>电荷连续分布情形的静电能   </a:t>
            </a:r>
            <a:r>
              <a:rPr lang="en-US" altLang="zh-CN" sz="3600" b="1">
                <a:latin typeface="Times New Roman" panose="02020603050405020304" pitchFamily="18" charset="0"/>
                <a:ea typeface="华文彩云" panose="02010800040101010101" pitchFamily="2" charset="-122"/>
              </a:rPr>
              <a:t>p268/p59</a:t>
            </a:r>
            <a:endParaRPr lang="en-US" altLang="zh-CN" sz="4000" b="1"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C5C377CE-D16A-90CD-0962-60754057FD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73250" y="1752600"/>
            <a:ext cx="8489950" cy="137160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将上式推广到电荷连续分布的情形，假定电荷是体分布，体密度为</a:t>
            </a:r>
            <a:r>
              <a:rPr lang="zh-CN" altLang="en-US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</a:t>
            </a:r>
            <a:r>
              <a:rPr lang="en-US" altLang="zh-CN" b="1" i="1" baseline="-25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，把连续分布的带电体分割成许多电荷元，其电量</a:t>
            </a:r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altLang="zh-CN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b="1" i="1" baseline="-25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en-US" altLang="zh-CN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</a:t>
            </a:r>
            <a:r>
              <a:rPr lang="en-US" altLang="zh-CN" b="1" i="1" baseline="-25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altLang="zh-CN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b="1" i="1" baseline="-25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，则有</a:t>
            </a:r>
          </a:p>
        </p:txBody>
      </p:sp>
      <p:graphicFrame>
        <p:nvGraphicFramePr>
          <p:cNvPr id="54276" name="Object 4">
            <a:extLst>
              <a:ext uri="{FF2B5EF4-FFF2-40B4-BE49-F238E27FC236}">
                <a16:creationId xmlns:a16="http://schemas.microsoft.com/office/drawing/2014/main" id="{19CF1380-FBC8-12FA-AFD7-6087C543C9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00875" y="457200"/>
          <a:ext cx="2533650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927000" imgH="431640" progId="Equation.3">
                  <p:embed/>
                </p:oleObj>
              </mc:Choice>
              <mc:Fallback>
                <p:oleObj name="公式" r:id="rId2" imgW="927000" imgH="431640" progId="Equation.3">
                  <p:embed/>
                  <p:pic>
                    <p:nvPicPr>
                      <p:cNvPr id="54276" name="Object 4">
                        <a:extLst>
                          <a:ext uri="{FF2B5EF4-FFF2-40B4-BE49-F238E27FC236}">
                            <a16:creationId xmlns:a16="http://schemas.microsoft.com/office/drawing/2014/main" id="{19CF1380-FBC8-12FA-AFD7-6087C543C9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75" y="457200"/>
                        <a:ext cx="2533650" cy="11747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1" name="Rectangle 5">
            <a:extLst>
              <a:ext uri="{FF2B5EF4-FFF2-40B4-BE49-F238E27FC236}">
                <a16:creationId xmlns:a16="http://schemas.microsoft.com/office/drawing/2014/main" id="{6EBFB62C-0FCD-CDD8-4393-2F3109977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9663" y="3133726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4278" name="Object 6">
            <a:extLst>
              <a:ext uri="{FF2B5EF4-FFF2-40B4-BE49-F238E27FC236}">
                <a16:creationId xmlns:a16="http://schemas.microsoft.com/office/drawing/2014/main" id="{CACE6DFC-BFF1-BEA7-5B86-D4FC402BD6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6089" y="4267201"/>
          <a:ext cx="4486275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03240" imgH="393480" progId="Equation.3">
                  <p:embed/>
                </p:oleObj>
              </mc:Choice>
              <mc:Fallback>
                <p:oleObj name="Equation" r:id="rId4" imgW="1803240" imgH="393480" progId="Equation.3">
                  <p:embed/>
                  <p:pic>
                    <p:nvPicPr>
                      <p:cNvPr id="54278" name="Object 6">
                        <a:extLst>
                          <a:ext uri="{FF2B5EF4-FFF2-40B4-BE49-F238E27FC236}">
                            <a16:creationId xmlns:a16="http://schemas.microsoft.com/office/drawing/2014/main" id="{CACE6DFC-BFF1-BEA7-5B86-D4FC402BD6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6089" y="4267201"/>
                        <a:ext cx="4486275" cy="9747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9" name="AutoShape 7">
            <a:extLst>
              <a:ext uri="{FF2B5EF4-FFF2-40B4-BE49-F238E27FC236}">
                <a16:creationId xmlns:a16="http://schemas.microsoft.com/office/drawing/2014/main" id="{B62D4296-3511-0AE7-DD5B-DDFC3EEB3271}"/>
              </a:ext>
            </a:extLst>
          </p:cNvPr>
          <p:cNvSpPr>
            <a:spLocks/>
          </p:cNvSpPr>
          <p:nvPr/>
        </p:nvSpPr>
        <p:spPr bwMode="auto">
          <a:xfrm>
            <a:off x="7772400" y="4114800"/>
            <a:ext cx="2895600" cy="838200"/>
          </a:xfrm>
          <a:prstGeom prst="borderCallout2">
            <a:avLst>
              <a:gd name="adj1" fmla="val 13634"/>
              <a:gd name="adj2" fmla="val -2630"/>
              <a:gd name="adj3" fmla="val 13634"/>
              <a:gd name="adj4" fmla="val -36731"/>
              <a:gd name="adj5" fmla="val 63824"/>
              <a:gd name="adj6" fmla="val -77468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 b="1">
                <a:latin typeface="Times New Roman" panose="02020603050405020304" pitchFamily="18" charset="0"/>
                <a:ea typeface="黑体" panose="02010609060101010101" pitchFamily="49" charset="-122"/>
              </a:rPr>
              <a:t>带电体各部分电荷在积分处的总电势</a:t>
            </a:r>
          </a:p>
        </p:txBody>
      </p:sp>
      <p:sp>
        <p:nvSpPr>
          <p:cNvPr id="54280" name="AutoShape 8">
            <a:extLst>
              <a:ext uri="{FF2B5EF4-FFF2-40B4-BE49-F238E27FC236}">
                <a16:creationId xmlns:a16="http://schemas.microsoft.com/office/drawing/2014/main" id="{DA77FE12-DE43-1B20-F2E1-10A21B7594A5}"/>
              </a:ext>
            </a:extLst>
          </p:cNvPr>
          <p:cNvSpPr>
            <a:spLocks/>
          </p:cNvSpPr>
          <p:nvPr/>
        </p:nvSpPr>
        <p:spPr bwMode="auto">
          <a:xfrm>
            <a:off x="1752600" y="3810000"/>
            <a:ext cx="1219200" cy="990600"/>
          </a:xfrm>
          <a:prstGeom prst="borderCallout2">
            <a:avLst>
              <a:gd name="adj1" fmla="val 11537"/>
              <a:gd name="adj2" fmla="val 106250"/>
              <a:gd name="adj3" fmla="val 11537"/>
              <a:gd name="adj4" fmla="val 106250"/>
              <a:gd name="adj5" fmla="val 83972"/>
              <a:gd name="adj6" fmla="val 1462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800" b="1"/>
              <a:t>总静电能</a:t>
            </a:r>
          </a:p>
          <a:p>
            <a:pPr algn="ctr" eaLnBrk="1" hangingPunct="1"/>
            <a:r>
              <a:rPr lang="zh-CN" altLang="en-US" sz="1800" b="1"/>
              <a:t>不是相互作用能</a:t>
            </a:r>
          </a:p>
        </p:txBody>
      </p:sp>
      <p:graphicFrame>
        <p:nvGraphicFramePr>
          <p:cNvPr id="54281" name="Object 9">
            <a:extLst>
              <a:ext uri="{FF2B5EF4-FFF2-40B4-BE49-F238E27FC236}">
                <a16:creationId xmlns:a16="http://schemas.microsoft.com/office/drawing/2014/main" id="{F77ABA42-992F-91E6-BE96-9A68601269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65489" y="3048001"/>
          <a:ext cx="3228975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80800" imgH="419040" progId="Equation.3">
                  <p:embed/>
                </p:oleObj>
              </mc:Choice>
              <mc:Fallback>
                <p:oleObj name="Equation" r:id="rId6" imgW="1180800" imgH="419040" progId="Equation.3">
                  <p:embed/>
                  <p:pic>
                    <p:nvPicPr>
                      <p:cNvPr id="54281" name="Object 9">
                        <a:extLst>
                          <a:ext uri="{FF2B5EF4-FFF2-40B4-BE49-F238E27FC236}">
                            <a16:creationId xmlns:a16="http://schemas.microsoft.com/office/drawing/2014/main" id="{F77ABA42-992F-91E6-BE96-9A68601269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5489" y="3048001"/>
                        <a:ext cx="3228975" cy="11398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2" name="Object 10">
            <a:extLst>
              <a:ext uri="{FF2B5EF4-FFF2-40B4-BE49-F238E27FC236}">
                <a16:creationId xmlns:a16="http://schemas.microsoft.com/office/drawing/2014/main" id="{AEFAE187-48E5-9DB9-9363-8ECF558CB3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02451" y="3276601"/>
          <a:ext cx="1738313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36560" imgH="241200" progId="Equation.3">
                  <p:embed/>
                </p:oleObj>
              </mc:Choice>
              <mc:Fallback>
                <p:oleObj name="Equation" r:id="rId8" imgW="736560" imgH="241200" progId="Equation.3">
                  <p:embed/>
                  <p:pic>
                    <p:nvPicPr>
                      <p:cNvPr id="54282" name="Object 10">
                        <a:extLst>
                          <a:ext uri="{FF2B5EF4-FFF2-40B4-BE49-F238E27FC236}">
                            <a16:creationId xmlns:a16="http://schemas.microsoft.com/office/drawing/2014/main" id="{AEFAE187-48E5-9DB9-9363-8ECF558CB3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2451" y="3276601"/>
                        <a:ext cx="1738313" cy="56991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3" name="Object 11">
            <a:extLst>
              <a:ext uri="{FF2B5EF4-FFF2-40B4-BE49-F238E27FC236}">
                <a16:creationId xmlns:a16="http://schemas.microsoft.com/office/drawing/2014/main" id="{C9AE6C4D-FAE0-5A2B-8CA6-E0C6B71E80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0251" y="5334001"/>
          <a:ext cx="8245475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314520" imgH="393480" progId="Equation.3">
                  <p:embed/>
                </p:oleObj>
              </mc:Choice>
              <mc:Fallback>
                <p:oleObj name="Equation" r:id="rId10" imgW="3314520" imgH="393480" progId="Equation.3">
                  <p:embed/>
                  <p:pic>
                    <p:nvPicPr>
                      <p:cNvPr id="54283" name="Object 11">
                        <a:extLst>
                          <a:ext uri="{FF2B5EF4-FFF2-40B4-BE49-F238E27FC236}">
                            <a16:creationId xmlns:a16="http://schemas.microsoft.com/office/drawing/2014/main" id="{C9AE6C4D-FAE0-5A2B-8CA6-E0C6B71E80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51" y="5334001"/>
                        <a:ext cx="8245475" cy="9747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4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4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4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4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 autoUpdateAnimBg="0"/>
      <p:bldP spid="54279" grpId="0" animBg="1" autoUpdateAnimBg="0"/>
      <p:bldP spid="54280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B153B-3558-A295-3445-5E38FE54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库仑定律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库仑定律：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点电荷场强：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点电荷电势：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6BEEF3-DD86-1767-B785-584E9F6C9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741" y="1690688"/>
            <a:ext cx="1424984" cy="6699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5FEDF5-344A-9BF8-B56D-647D36B23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24" y="2750784"/>
            <a:ext cx="1623201" cy="8230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9E5020D-DA55-DC1F-ABC5-7DB8DAE80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624" y="3708752"/>
            <a:ext cx="1333616" cy="8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06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2">
            <a:extLst>
              <a:ext uri="{FF2B5EF4-FFF2-40B4-BE49-F238E27FC236}">
                <a16:creationId xmlns:a16="http://schemas.microsoft.com/office/drawing/2014/main" id="{B13220CE-9701-07A1-4B80-32855510E5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0"/>
            <a:ext cx="8162925" cy="1946275"/>
          </a:xfrm>
        </p:spPr>
        <p:txBody>
          <a:bodyPr/>
          <a:lstStyle/>
          <a:p>
            <a:pPr eaLnBrk="1" hangingPunct="1"/>
            <a:r>
              <a:rPr lang="zh-CN" altLang="en-US" sz="3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例：（</a:t>
            </a:r>
            <a:r>
              <a:rPr lang="en-US" altLang="zh-CN" sz="3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zh-CN" altLang="en-US" sz="3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）求半径为</a:t>
            </a:r>
            <a:r>
              <a:rPr lang="en-US" altLang="zh-CN" sz="3200" b="1" i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zh-CN" altLang="en-US" sz="3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，带电量为</a:t>
            </a:r>
            <a:r>
              <a:rPr lang="en-US" altLang="zh-CN" sz="3200" b="1" i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Q</a:t>
            </a:r>
            <a:r>
              <a:rPr lang="zh-CN" altLang="en-US" sz="3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，球外真空的导体球的静电能</a:t>
            </a:r>
            <a:br>
              <a:rPr lang="en-US" altLang="zh-CN" sz="3200" b="1" dirty="0">
                <a:latin typeface="Times New Roman" panose="02020603050405020304" pitchFamily="18" charset="0"/>
                <a:ea typeface="华文中宋" panose="02010600040101010101" pitchFamily="2" charset="-122"/>
              </a:rPr>
            </a:br>
            <a:r>
              <a:rPr lang="zh-CN" altLang="en-US" sz="3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（</a:t>
            </a:r>
            <a:r>
              <a:rPr lang="en-US" altLang="zh-CN" sz="3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zh-CN" altLang="en-US" sz="3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）球</a:t>
            </a:r>
            <a:r>
              <a:rPr lang="zh-CN" altLang="en-US" sz="3200" b="1" u="sng" dirty="0">
                <a:latin typeface="Times New Roman" panose="02020603050405020304" pitchFamily="18" charset="0"/>
                <a:ea typeface="华文中宋" panose="02010600040101010101" pitchFamily="2" charset="-122"/>
              </a:rPr>
              <a:t>均匀</a:t>
            </a:r>
            <a:r>
              <a:rPr lang="zh-CN" altLang="en-US" sz="3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带电球体的静电能，已知半径为</a:t>
            </a:r>
            <a:r>
              <a:rPr lang="en-US" altLang="zh-CN" sz="3200" b="1" i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zh-CN" altLang="en-US" sz="3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，带电量为</a:t>
            </a:r>
            <a:r>
              <a:rPr lang="en-US" altLang="zh-CN" sz="3200" b="1" i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Q</a:t>
            </a:r>
            <a:r>
              <a:rPr lang="zh-CN" altLang="en-US" sz="3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，球外真空</a:t>
            </a:r>
          </a:p>
        </p:txBody>
      </p:sp>
      <p:sp>
        <p:nvSpPr>
          <p:cNvPr id="9224" name="Rectangle 5">
            <a:extLst>
              <a:ext uri="{FF2B5EF4-FFF2-40B4-BE49-F238E27FC236}">
                <a16:creationId xmlns:a16="http://schemas.microsoft.com/office/drawing/2014/main" id="{3EEA9EB9-41A1-7A57-803E-9F7146205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61238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69636" name="Object 4">
            <a:extLst>
              <a:ext uri="{FF2B5EF4-FFF2-40B4-BE49-F238E27FC236}">
                <a16:creationId xmlns:a16="http://schemas.microsoft.com/office/drawing/2014/main" id="{0E7ACDE3-A85D-55D1-CF3E-468C2641B8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38095"/>
              </p:ext>
            </p:extLst>
          </p:nvPr>
        </p:nvGraphicFramePr>
        <p:xfrm>
          <a:off x="5259388" y="2802883"/>
          <a:ext cx="7056437" cy="194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035300" imgH="838200" progId="Equation.3">
                  <p:embed/>
                </p:oleObj>
              </mc:Choice>
              <mc:Fallback>
                <p:oleObj name="公式" r:id="rId2" imgW="3035300" imgH="838200" progId="Equation.3">
                  <p:embed/>
                  <p:pic>
                    <p:nvPicPr>
                      <p:cNvPr id="69636" name="Object 4">
                        <a:extLst>
                          <a:ext uri="{FF2B5EF4-FFF2-40B4-BE49-F238E27FC236}">
                            <a16:creationId xmlns:a16="http://schemas.microsoft.com/office/drawing/2014/main" id="{0E7ACDE3-A85D-55D1-CF3E-468C2641B8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9388" y="2802883"/>
                        <a:ext cx="7056437" cy="1946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5" name="Rectangle 7">
            <a:extLst>
              <a:ext uri="{FF2B5EF4-FFF2-40B4-BE49-F238E27FC236}">
                <a16:creationId xmlns:a16="http://schemas.microsoft.com/office/drawing/2014/main" id="{7B4E72F2-39C7-4A2A-CE94-39DDC087B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864794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69638" name="Object 6">
            <a:extLst>
              <a:ext uri="{FF2B5EF4-FFF2-40B4-BE49-F238E27FC236}">
                <a16:creationId xmlns:a16="http://schemas.microsoft.com/office/drawing/2014/main" id="{F72D0D90-D0CC-47B6-DFF8-3EB0EB1FA9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946251"/>
              </p:ext>
            </p:extLst>
          </p:nvPr>
        </p:nvGraphicFramePr>
        <p:xfrm>
          <a:off x="6395243" y="4851400"/>
          <a:ext cx="4537075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79560" imgH="457200" progId="Equation.DSMT4">
                  <p:embed/>
                </p:oleObj>
              </mc:Choice>
              <mc:Fallback>
                <p:oleObj name="Equation" r:id="rId4" imgW="1879560" imgH="457200" progId="Equation.DSMT4">
                  <p:embed/>
                  <p:pic>
                    <p:nvPicPr>
                      <p:cNvPr id="69638" name="Object 6">
                        <a:extLst>
                          <a:ext uri="{FF2B5EF4-FFF2-40B4-BE49-F238E27FC236}">
                            <a16:creationId xmlns:a16="http://schemas.microsoft.com/office/drawing/2014/main" id="{F72D0D90-D0CC-47B6-DFF8-3EB0EB1FA9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5243" y="4851400"/>
                        <a:ext cx="4537075" cy="1096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6" name="Rectangle 9">
            <a:extLst>
              <a:ext uri="{FF2B5EF4-FFF2-40B4-BE49-F238E27FC236}">
                <a16:creationId xmlns:a16="http://schemas.microsoft.com/office/drawing/2014/main" id="{1FE24A21-3453-C386-D98E-FA6C687E6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864794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55F0CE81-BBC6-03F4-4254-AE6EB14D59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8228225"/>
              </p:ext>
            </p:extLst>
          </p:nvPr>
        </p:nvGraphicFramePr>
        <p:xfrm>
          <a:off x="951706" y="3129114"/>
          <a:ext cx="4044950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39880" imgH="431640" progId="Equation.DSMT4">
                  <p:embed/>
                </p:oleObj>
              </mc:Choice>
              <mc:Fallback>
                <p:oleObj name="Equation" r:id="rId6" imgW="1739880" imgH="431640" progId="Equation.DSMT4">
                  <p:embed/>
                  <p:pic>
                    <p:nvPicPr>
                      <p:cNvPr id="69636" name="Object 4">
                        <a:extLst>
                          <a:ext uri="{FF2B5EF4-FFF2-40B4-BE49-F238E27FC236}">
                            <a16:creationId xmlns:a16="http://schemas.microsoft.com/office/drawing/2014/main" id="{0E7ACDE3-A85D-55D1-CF3E-468C2641B8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1706" y="3129114"/>
                        <a:ext cx="4044950" cy="1001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838A9BFE-FA13-815A-54DD-E64BBAB13D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801725"/>
              </p:ext>
            </p:extLst>
          </p:nvPr>
        </p:nvGraphicFramePr>
        <p:xfrm>
          <a:off x="812800" y="4371182"/>
          <a:ext cx="4322763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90640" imgH="457200" progId="Equation.DSMT4">
                  <p:embed/>
                </p:oleObj>
              </mc:Choice>
              <mc:Fallback>
                <p:oleObj name="Equation" r:id="rId8" imgW="1790640" imgH="457200" progId="Equation.DSMT4">
                  <p:embed/>
                  <p:pic>
                    <p:nvPicPr>
                      <p:cNvPr id="69638" name="Object 6">
                        <a:extLst>
                          <a:ext uri="{FF2B5EF4-FFF2-40B4-BE49-F238E27FC236}">
                            <a16:creationId xmlns:a16="http://schemas.microsoft.com/office/drawing/2014/main" id="{F72D0D90-D0CC-47B6-DFF8-3EB0EB1FA9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800" y="4371182"/>
                        <a:ext cx="4322763" cy="1096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9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B153B-3558-A295-3445-5E38FE54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静电场的能量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量纲分析：什么样的组合能得到能量量纲？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由此可以猜测，静电场的能量密度应该与    成正比，即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如何确定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k?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既然公式具有普适性，那么应该对所以问题都成立，所以只需讨论最简单的，已知能量的情况就可以确定系数。</a:t>
            </a: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E4FB9E-0D69-BED5-644B-1792A445C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219" y="3321982"/>
            <a:ext cx="594412" cy="4648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36D399-8DE6-F253-6FF2-A6D2E886E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468" y="3786842"/>
            <a:ext cx="1425063" cy="5105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F0AB3B-010B-4795-4EBB-754AEA16F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25" y="2309552"/>
            <a:ext cx="6546147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76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7674"/>
            <a:ext cx="10515600" cy="6334125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考虑由电源电压提供的一对平行板电容器，则这种情况静电能是已知的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由此可见，能量密度应为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如果是电介质情况，只需对前面的模型中真空也变为电介质即可得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下面再来验证前面的例子。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67D28A-7A60-0F42-7D1E-FFEE5E7D0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732" y="1236306"/>
            <a:ext cx="4328535" cy="8992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BB34BA-A48B-B8F4-CDA7-5ABF3134C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261" y="3009863"/>
            <a:ext cx="1577477" cy="8382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43C780-EE0F-EE16-DF14-B996CDEC7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813" y="4895831"/>
            <a:ext cx="1668925" cy="8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13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" y="320674"/>
            <a:ext cx="10515600" cy="6375401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对于均匀带电导体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对于均匀带电介质球：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这与前面的讨论结果完全一致。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关于这个公式会在第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章给出一个严格的理论推导。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FBB72C-BCDB-BA62-A825-60F3FD69C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407" y="1007050"/>
            <a:ext cx="6873836" cy="9449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70647D-4F9B-1E17-8708-BD3AC2433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3037341"/>
            <a:ext cx="12192000" cy="102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28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B153B-3558-A295-3445-5E38FE54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导体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导体是一个等势体，因此：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）表面电场必垂直于表面。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）导体内部电场强度为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且利用高斯定理，取附近一小段区域，可得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Picture 11" descr="msotw9_temp0">
            <a:extLst>
              <a:ext uri="{FF2B5EF4-FFF2-40B4-BE49-F238E27FC236}">
                <a16:creationId xmlns:a16="http://schemas.microsoft.com/office/drawing/2014/main" id="{3C84E07D-3245-416B-6AE4-43000EC3D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525" y="2455069"/>
            <a:ext cx="2667000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BC6D71-56EC-F762-7D62-B117BD273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484" y="4361656"/>
            <a:ext cx="823031" cy="7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8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15BC1F-B912-979F-EFA6-0F813DC84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2B6CCAF-F80F-0E1C-175F-93731C72C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98332" y="1264401"/>
            <a:ext cx="4576763" cy="6099969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F94865-3863-C87F-2418-4A815EF67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302" y="365125"/>
            <a:ext cx="6767146" cy="17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1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B153B-3558-A295-3445-5E38FE54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870113-CCD1-DCF3-FCD0-7590AA55C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775" y="285215"/>
            <a:ext cx="8706449" cy="2496908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5E85293-C808-8FE7-A881-D91B280D5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525" y="142607"/>
            <a:ext cx="4931514" cy="6572785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4195D2-0EDC-8CD2-672F-9623AF895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56245" y="-424359"/>
            <a:ext cx="5145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1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B2438-73DA-D55D-6D80-994C366AC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电容器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076662-6BA0-3242-9D21-9C9E0D73C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731D65-E126-21E1-D84D-139165FBF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55" y="1327734"/>
            <a:ext cx="7108827" cy="21012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321CFE-94BA-CDD4-5210-0A2A55FD7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927" y="4001294"/>
            <a:ext cx="7218482" cy="172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73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B2438-73DA-D55D-6D80-994C366AC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076662-6BA0-3242-9D21-9C9E0D73C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A7F446-10A0-827A-EB40-914585827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069" y="748819"/>
            <a:ext cx="5698012" cy="5581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9B676F-C6AD-5C93-694F-E893FF847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055" y="1690686"/>
            <a:ext cx="7834039" cy="42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9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B2438-73DA-D55D-6D80-994C366AC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电容器的串并联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076662-6BA0-3242-9D21-9C9E0D73C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串联：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将个电容首尾相接，极板上电量相等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id="{AEB38CE2-7FB6-F42E-BF03-C6F9BA5AA3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778785"/>
              </p:ext>
            </p:extLst>
          </p:nvPr>
        </p:nvGraphicFramePr>
        <p:xfrm>
          <a:off x="1479550" y="2797175"/>
          <a:ext cx="4392613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841400" imgH="431640" progId="Equation.3">
                  <p:embed/>
                </p:oleObj>
              </mc:Choice>
              <mc:Fallback>
                <p:oleObj name="公式" r:id="rId2" imgW="1841400" imgH="431640" progId="Equation.3">
                  <p:embed/>
                  <p:pic>
                    <p:nvPicPr>
                      <p:cNvPr id="13314" name="Object 6">
                        <a:extLst>
                          <a:ext uri="{FF2B5EF4-FFF2-40B4-BE49-F238E27FC236}">
                            <a16:creationId xmlns:a16="http://schemas.microsoft.com/office/drawing/2014/main" id="{DBA8EBE6-9D13-2FB5-1253-AF19E34CBD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9550" y="2797175"/>
                        <a:ext cx="4392613" cy="103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9">
            <a:extLst>
              <a:ext uri="{FF2B5EF4-FFF2-40B4-BE49-F238E27FC236}">
                <a16:creationId xmlns:a16="http://schemas.microsoft.com/office/drawing/2014/main" id="{5748CF89-1494-EACC-5919-1295B86B89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115235"/>
              </p:ext>
            </p:extLst>
          </p:nvPr>
        </p:nvGraphicFramePr>
        <p:xfrm>
          <a:off x="6637338" y="2988469"/>
          <a:ext cx="345598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218960" imgH="228600" progId="Equation.3">
                  <p:embed/>
                </p:oleObj>
              </mc:Choice>
              <mc:Fallback>
                <p:oleObj name="公式" r:id="rId4" imgW="1218960" imgH="228600" progId="Equation.3">
                  <p:embed/>
                  <p:pic>
                    <p:nvPicPr>
                      <p:cNvPr id="13315" name="Object 9">
                        <a:extLst>
                          <a:ext uri="{FF2B5EF4-FFF2-40B4-BE49-F238E27FC236}">
                            <a16:creationId xmlns:a16="http://schemas.microsoft.com/office/drawing/2014/main" id="{B94ABAA8-C876-19D3-5387-8CDF008716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7338" y="2988469"/>
                        <a:ext cx="3455987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1">
            <a:extLst>
              <a:ext uri="{FF2B5EF4-FFF2-40B4-BE49-F238E27FC236}">
                <a16:creationId xmlns:a16="http://schemas.microsoft.com/office/drawing/2014/main" id="{258B5E30-F200-6A63-C8EC-3504750446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011836"/>
              </p:ext>
            </p:extLst>
          </p:nvPr>
        </p:nvGraphicFramePr>
        <p:xfrm>
          <a:off x="7140575" y="3609975"/>
          <a:ext cx="4824413" cy="118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752480" imgH="431640" progId="Equation.3">
                  <p:embed/>
                </p:oleObj>
              </mc:Choice>
              <mc:Fallback>
                <p:oleObj name="公式" r:id="rId6" imgW="1752480" imgH="431640" progId="Equation.3">
                  <p:embed/>
                  <p:pic>
                    <p:nvPicPr>
                      <p:cNvPr id="13316" name="Object 11">
                        <a:extLst>
                          <a:ext uri="{FF2B5EF4-FFF2-40B4-BE49-F238E27FC236}">
                            <a16:creationId xmlns:a16="http://schemas.microsoft.com/office/drawing/2014/main" id="{603A6661-0201-2A25-CF60-51C96A65FF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0575" y="3609975"/>
                        <a:ext cx="4824413" cy="1189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2">
            <a:extLst>
              <a:ext uri="{FF2B5EF4-FFF2-40B4-BE49-F238E27FC236}">
                <a16:creationId xmlns:a16="http://schemas.microsoft.com/office/drawing/2014/main" id="{D1A09C3B-A572-7E8C-F6DB-25C03F9FD8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11638" y="5157788"/>
          <a:ext cx="3422650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434960" imgH="431640" progId="Equation.3">
                  <p:embed/>
                </p:oleObj>
              </mc:Choice>
              <mc:Fallback>
                <p:oleObj name="公式" r:id="rId8" imgW="1434960" imgH="431640" progId="Equation.3">
                  <p:embed/>
                  <p:pic>
                    <p:nvPicPr>
                      <p:cNvPr id="13317" name="Object 12">
                        <a:extLst>
                          <a:ext uri="{FF2B5EF4-FFF2-40B4-BE49-F238E27FC236}">
                            <a16:creationId xmlns:a16="http://schemas.microsoft.com/office/drawing/2014/main" id="{5571D089-804C-9599-E9EC-AA79F61D9C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5157788"/>
                        <a:ext cx="3422650" cy="103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4">
            <a:extLst>
              <a:ext uri="{FF2B5EF4-FFF2-40B4-BE49-F238E27FC236}">
                <a16:creationId xmlns:a16="http://schemas.microsoft.com/office/drawing/2014/main" id="{47EB8043-76AF-5DCA-BD73-CB893BC89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806" y="250031"/>
            <a:ext cx="2922588" cy="18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9149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B153B-3558-A295-3445-5E38FE54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小量近似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例：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一个可视为质点的带电小球质量为</a:t>
            </a:r>
            <a:r>
              <a:rPr lang="en-US" altLang="zh-CN" sz="1800" i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套在某与地面垂直的光滑长细杆上，因受某带电粒子的库仑力作用而静止，已知带电粒子距长细杆的距离为</a:t>
            </a:r>
            <a:r>
              <a:rPr lang="en-US" altLang="zh-CN" sz="1800" i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，带电小球与带电粒子的竖直距离为</a:t>
            </a:r>
            <a:r>
              <a:rPr lang="en-US" altLang="zh-CN" sz="1800" i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，重力加速度为</a:t>
            </a:r>
            <a:r>
              <a:rPr lang="en-US" altLang="zh-CN" sz="1800" i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。求当小球因受微扰而发生的微振动的周期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B74F9C-12C5-973B-FC63-DC7BAE59E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486607"/>
            <a:ext cx="3638683" cy="588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7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076662-6BA0-3242-9D21-9C9E0D73C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163" y="316706"/>
            <a:ext cx="10515600" cy="4351338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并联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0" name="Object 5">
            <a:extLst>
              <a:ext uri="{FF2B5EF4-FFF2-40B4-BE49-F238E27FC236}">
                <a16:creationId xmlns:a16="http://schemas.microsoft.com/office/drawing/2014/main" id="{26C41BE4-FDB8-4898-28E2-7898DF0F15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153451"/>
              </p:ext>
            </p:extLst>
          </p:nvPr>
        </p:nvGraphicFramePr>
        <p:xfrm>
          <a:off x="1611313" y="1150144"/>
          <a:ext cx="5462587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006280" imgH="228600" progId="Equation.3">
                  <p:embed/>
                </p:oleObj>
              </mc:Choice>
              <mc:Fallback>
                <p:oleObj name="公式" r:id="rId2" imgW="2006280" imgH="228600" progId="Equation.3">
                  <p:embed/>
                  <p:pic>
                    <p:nvPicPr>
                      <p:cNvPr id="14338" name="Object 5">
                        <a:extLst>
                          <a:ext uri="{FF2B5EF4-FFF2-40B4-BE49-F238E27FC236}">
                            <a16:creationId xmlns:a16="http://schemas.microsoft.com/office/drawing/2014/main" id="{53C8C045-379C-1BCF-63C0-C9F6E72AC8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1313" y="1150144"/>
                        <a:ext cx="5462587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1F730863-6D36-4C7E-DC87-9440F9BF40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02052"/>
              </p:ext>
            </p:extLst>
          </p:nvPr>
        </p:nvGraphicFramePr>
        <p:xfrm>
          <a:off x="1570037" y="1940718"/>
          <a:ext cx="5545137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981080" imgH="457200" progId="Equation.3">
                  <p:embed/>
                </p:oleObj>
              </mc:Choice>
              <mc:Fallback>
                <p:oleObj name="公式" r:id="rId4" imgW="1981080" imgH="457200" progId="Equation.3">
                  <p:embed/>
                  <p:pic>
                    <p:nvPicPr>
                      <p:cNvPr id="14339" name="Object 8">
                        <a:extLst>
                          <a:ext uri="{FF2B5EF4-FFF2-40B4-BE49-F238E27FC236}">
                            <a16:creationId xmlns:a16="http://schemas.microsoft.com/office/drawing/2014/main" id="{DAE0E81D-6995-2100-32F2-59BBE82624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0037" y="1940718"/>
                        <a:ext cx="5545137" cy="127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0">
            <a:extLst>
              <a:ext uri="{FF2B5EF4-FFF2-40B4-BE49-F238E27FC236}">
                <a16:creationId xmlns:a16="http://schemas.microsoft.com/office/drawing/2014/main" id="{1E338DFB-4D37-910C-8C4E-015CA00ABB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2196347"/>
              </p:ext>
            </p:extLst>
          </p:nvPr>
        </p:nvGraphicFramePr>
        <p:xfrm>
          <a:off x="1570037" y="3527425"/>
          <a:ext cx="3625850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295280" imgH="228600" progId="Equation.3">
                  <p:embed/>
                </p:oleObj>
              </mc:Choice>
              <mc:Fallback>
                <p:oleObj name="公式" r:id="rId6" imgW="1295280" imgH="228600" progId="Equation.3">
                  <p:embed/>
                  <p:pic>
                    <p:nvPicPr>
                      <p:cNvPr id="14340" name="Object 10">
                        <a:extLst>
                          <a:ext uri="{FF2B5EF4-FFF2-40B4-BE49-F238E27FC236}">
                            <a16:creationId xmlns:a16="http://schemas.microsoft.com/office/drawing/2014/main" id="{C892CED0-9E36-14EC-5458-DA3524A060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0037" y="3527425"/>
                        <a:ext cx="3625850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4">
            <a:extLst>
              <a:ext uri="{FF2B5EF4-FFF2-40B4-BE49-F238E27FC236}">
                <a16:creationId xmlns:a16="http://schemas.microsoft.com/office/drawing/2014/main" id="{A0D0260D-66EA-BE18-5487-2B3B3533A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25" y="4670029"/>
            <a:ext cx="51879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223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A6A603-0DC4-43AD-99DA-BF18DE88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FC171F-3A42-F9EF-9079-9D5217B20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858" y="681037"/>
            <a:ext cx="9862283" cy="1893635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7EF4DE4-9CD0-C4AE-3FB9-F0E694D5F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689" y="365125"/>
            <a:ext cx="4597607" cy="6127750"/>
          </a:xfrm>
        </p:spPr>
      </p:pic>
    </p:spTree>
    <p:extLst>
      <p:ext uri="{BB962C8B-B14F-4D97-AF65-F5344CB8AC3E}">
        <p14:creationId xmlns:p14="http://schemas.microsoft.com/office/powerpoint/2010/main" val="299806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B153B-3558-A295-3445-5E38FE54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镜（电）像法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95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广义上讲，解决静电场问题是去解一个偏微分方程。我们所研究的区域是没有电荷分布的区域（即导体与带电介质体之外）。因此这时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根据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则可以将方程写为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这类方程是所有满足前面条件的情况都满足的，因此称为泛定方程。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C548F9-8646-D82B-5043-AE0DA7754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881" y="3112751"/>
            <a:ext cx="1120237" cy="4419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03619C0-8043-42E6-42FD-F49F3A232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777" y="4001294"/>
            <a:ext cx="1196444" cy="4648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7760A8-BD59-B0E1-33A5-FF001CCC0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656" y="5131424"/>
            <a:ext cx="990686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88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4350"/>
            <a:ext cx="10515600" cy="5662613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如同如同常微分方程一样，想要唯一地确定解需要初值条件限制，在多元函数就称之为边界条件。边界条件的不同很大程度上决定了解的具体形式。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以我们现在的数学知识不足以去解偏微分方程，但我们可以利用某种技巧去对复杂问题得到一些简化。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根据偏微分方程理论，只要泛定方程和边界条件确定，那么这个解是唯一。换句话说：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b="1" u="sng" dirty="0">
                <a:latin typeface="宋体" panose="02010600030101010101" pitchFamily="2" charset="-122"/>
                <a:ea typeface="宋体" panose="02010600030101010101" pitchFamily="2" charset="-122"/>
              </a:rPr>
              <a:t>同时满足泛定方程和边界条件的解有且仅有一个。</a:t>
            </a:r>
            <a:endParaRPr lang="en-US" altLang="zh-CN" b="1" u="sng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那么只要我们能通过某种特殊手段得到一个既满足泛定方程。又满足边界条件的解，那么我们找到的这个就是唯一的答案。</a:t>
            </a:r>
          </a:p>
        </p:txBody>
      </p:sp>
    </p:spTree>
    <p:extLst>
      <p:ext uri="{BB962C8B-B14F-4D97-AF65-F5344CB8AC3E}">
        <p14:creationId xmlns:p14="http://schemas.microsoft.com/office/powerpoint/2010/main" val="1725481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4350"/>
            <a:ext cx="10515600" cy="5662613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我们的思路是在导体、带电介质体内部构造一些电荷或者某种特殊分布去满足边界条件。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这样做的一大好处是，泛定方程必然满足，因为我们所构建的解也是属于前面的条件的，因此无论怎样设置，方程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在待求区域总会满足。因此我们需要做的只需满足边界条件。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由于我们所构建的电荷或分布也是在内部，与外面的电荷像某种 “镜像”一般，因此我们称这种方法为镜像法。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下面来举一个具体的例子。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CA327A-834E-9F4B-1348-D88A06648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657" y="2340599"/>
            <a:ext cx="990686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308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9100"/>
            <a:ext cx="10515600" cy="5757863"/>
          </a:xfrm>
        </p:spPr>
        <p:txBody>
          <a:bodyPr/>
          <a:lstStyle/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这里的边界条件是什么？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根据接地导体的性质，在导体表面，电势为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因此边界条件为：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导体表面必满足电势为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下面要构造“像电荷”了，什么样的情况能满足这个边界条件？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容易想到，电偶极子恰好有这个性质。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77E4DF-4F6D-62F9-306F-5E00C82B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793" y="419100"/>
            <a:ext cx="8137700" cy="4848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68143A-2EB4-3F00-406F-405BD4469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083" y="3533611"/>
            <a:ext cx="4299833" cy="283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364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2450"/>
            <a:ext cx="10515600" cy="5624513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因此我们对称地构造一个负电荷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-q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，这样能完美地符合边界条件，问题就解决了。原来电场分布与电偶极子的贡献一模一样。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需要注意的是，以上的情况只能用于算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区域的。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B3E6B1-9652-1A84-7E90-5DB45E63D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098" y="1503012"/>
            <a:ext cx="6271803" cy="7468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18A5F8-D403-E027-9DB7-81BE1FDBB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675" y="2539210"/>
            <a:ext cx="4614145" cy="30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992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7674"/>
            <a:ext cx="10515600" cy="6219825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这是因为，实际上电荷只是分布在了导体表面，并没有真的集中在了某一点，而由于导体出现的立体角的不连续性，导致导体内部的电场与电势不能再用电偶极子描述。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最后的答案是很简单的，根据导体的性质，电场强度必为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，接地导致电势也必为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。那如果我们一定想利用电荷分布去证明，该怎么去做？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最直接的方法是先计算电荷分布，再计算电场。电荷分布好求，根据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直接求得，但计算电场还需要去算广义积分，比较复杂。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6EAFBD-1EA2-2123-049A-6ABCCE3C0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622" y="4699600"/>
            <a:ext cx="868755" cy="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7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8150"/>
            <a:ext cx="10515600" cy="5738813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推荐的方法是构造相同电荷分布的模型。将题目对称构造，也就是这时候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区域变为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区域变为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。此时，导体表面电荷分布是一样的，这时候原来的内部就是现在的外部，可以用电偶极子代替。这时可以看到，导体提供的电场等价于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区域的一个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-q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的负电荷，再回到原来的模型，一正一负整好抵消，电场强度确实为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0.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37158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B153B-3558-A295-3445-5E38FE54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DB5154-E5C7-0D11-4394-22548F19C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698" y="793111"/>
            <a:ext cx="8452603" cy="4695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D2B022-9A0B-C4AF-E2EA-0BA18B0C9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950" y="1758155"/>
            <a:ext cx="5560121" cy="448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77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B153B-3558-A295-3445-5E38FE54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77F2D7B-4DAC-D0CC-E161-F67A7F935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41768"/>
            <a:ext cx="6172735" cy="1623201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11F2D1-2679-5301-C227-5349E178A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417" y="736127"/>
            <a:ext cx="3878916" cy="25834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AB5D87-960D-75FC-4527-0AFF0641C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491" y="3429000"/>
            <a:ext cx="4198984" cy="28501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A77A2C-31A6-CA59-20E4-8CB04AABB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884" y="3764308"/>
            <a:ext cx="5433531" cy="2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1950"/>
            <a:ext cx="10515600" cy="5815013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解题前需要用到一个几何结论。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对于两个固定点，满足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的点的集合构成一个圆。其中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代表到第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个点的距离，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为一常数。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这个结论利用高中知识就很容易证明，这里略去。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我们对这个式子进行一些处理，即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现在回到解题，我们仍然想要使用电像法，利用一个点电荷去代表导体球所激发的电场。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59CB4C-171C-EC0A-A4E9-8D910A077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36" y="1350624"/>
            <a:ext cx="1005927" cy="4801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F0866E-2879-2560-20A7-2C320C307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846" y="3809965"/>
            <a:ext cx="1440305" cy="8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60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9100"/>
            <a:ext cx="10515600" cy="5757863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根据前面的分析，我们所构建的点电荷应满足边界条件。由于导体球是接地的，因此总应满足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首先电势是有对称性的，因此我们所构造的点电荷也应在轴线上。其次导体球一定带负电，因此这个点电荷的电量为负，记电荷量为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-q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，距离球心为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，则此时应有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或者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其中      ，这正好符合一个球，因此我们的这个像电荷的构造是合理的。此时既然已经知道可以满足边界条件，那么不妨只考虑两个简单的点以简化计算。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44F9EE-32F5-5CF7-94F5-43C0B1CB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502" y="1308714"/>
            <a:ext cx="1104996" cy="4877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7F2DAF1-8B64-FF66-F411-E801BD26E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590" y="4248220"/>
            <a:ext cx="800169" cy="85351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E5FF224-2A8E-69B6-D893-DBA578DE9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813" y="3021294"/>
            <a:ext cx="2179509" cy="8306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D1F7808-DF92-3D68-EFE2-2BFCD6313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813" y="3851946"/>
            <a:ext cx="2156647" cy="86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488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725"/>
            <a:ext cx="10515600" cy="5710238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设题中点电荷距离球心为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，则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在左端点处：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在右端点处：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解得：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因此：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30339D-95D1-9FC3-F987-BC28D48BF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119" y="1243931"/>
            <a:ext cx="2217612" cy="7696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817CD6A-0628-116C-DB47-B6D8618AE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119" y="2447894"/>
            <a:ext cx="2209992" cy="6858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E65E2B-3452-4C08-4E75-015C7BDFE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174" y="3568029"/>
            <a:ext cx="1051651" cy="16689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0C3038D-2C3E-689B-C119-6DAB23187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2360" y="5272903"/>
            <a:ext cx="7491109" cy="158509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EC3FEDB-8142-FDCB-E28D-A5CC414E8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4133" y="1966021"/>
            <a:ext cx="3476952" cy="280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154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3400"/>
            <a:ext cx="10515600" cy="2676525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同样地，若想验证球内电场是否为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，构造对称体系，即体系变为全空间的接地导体中挖去了一个球，在距球心处为      处有一个带正电的点电荷，电荷量为         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这时可以推出，表面的电荷在球内产生的电场等效于距球心为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，电荷量为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-q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的点电荷，两者正好抵消。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8273CF-5838-FDFF-CDE9-02226CD45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520" y="918174"/>
            <a:ext cx="906859" cy="8306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43F355-E91F-EFD3-2653-3DC5F21B4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395" y="1333500"/>
            <a:ext cx="1036410" cy="868755"/>
          </a:xfrm>
          <a:prstGeom prst="rect">
            <a:avLst/>
          </a:prstGeom>
        </p:spPr>
      </p:pic>
      <p:sp>
        <p:nvSpPr>
          <p:cNvPr id="2" name="内容占位符 2">
            <a:extLst>
              <a:ext uri="{FF2B5EF4-FFF2-40B4-BE49-F238E27FC236}">
                <a16:creationId xmlns:a16="http://schemas.microsoft.com/office/drawing/2014/main" id="{65B1C6F7-EB0C-4A1F-7539-72B3A8172961}"/>
              </a:ext>
            </a:extLst>
          </p:cNvPr>
          <p:cNvSpPr txBox="1">
            <a:spLocks/>
          </p:cNvSpPr>
          <p:nvPr/>
        </p:nvSpPr>
        <p:spPr>
          <a:xfrm>
            <a:off x="838200" y="3547567"/>
            <a:ext cx="10515600" cy="900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进一步思考，若不是接地导体球，而是孤立，电中性的导体球，情况又如何？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9EBCECA-FB1C-0F9D-155D-C0FE411E5B5F}"/>
              </a:ext>
            </a:extLst>
          </p:cNvPr>
          <p:cNvSpPr txBox="1">
            <a:spLocks/>
          </p:cNvSpPr>
          <p:nvPr/>
        </p:nvSpPr>
        <p:spPr>
          <a:xfrm>
            <a:off x="752475" y="4351438"/>
            <a:ext cx="10515600" cy="868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仍然考虑补偿法，向地面流了多少正电荷就要补偿回来，加上边界条件表面电势要不变，因此应再补偿一个位于球心的点电荷。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083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B153B-3558-A295-3445-5E38FE54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静电场受力问题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虚功原理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我们从一个佯谬引入。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考虑一个问题：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一个平行板电容器，上下极板带   点密度的电荷，底面积为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，试求上极板给下级板的作用力？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4EA3A9-B3D5-899D-C83E-8FA71A4E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326" y="3429000"/>
            <a:ext cx="441998" cy="38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259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3400"/>
            <a:ext cx="10515600" cy="6324600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提供两种方法：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方法一：合力应为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根据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则可计算得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方法二：直接计算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上极板给每一处微元的作用力为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则结果为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952A4F-2241-4F32-9935-5874A8FD7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658" y="1508729"/>
            <a:ext cx="1432684" cy="7163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26AD89-4814-FA39-F34A-510758532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760" y="2400231"/>
            <a:ext cx="914479" cy="8001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513B13-5B62-5B33-FEBD-574D076B0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416" y="3214199"/>
            <a:ext cx="1905165" cy="9983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3BEFD89-9264-773B-A9C8-6F1D08221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210" y="5134374"/>
            <a:ext cx="1524132" cy="7468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7DF5286-CF47-CEC6-2BD0-59013763F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7310" y="5970660"/>
            <a:ext cx="1097375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100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9575"/>
            <a:ext cx="10515600" cy="676275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两种方法所得结果不一样，哪一种方法出了问题？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300D33A-1DD1-DA9F-CB93-E345756A366A}"/>
              </a:ext>
            </a:extLst>
          </p:cNvPr>
          <p:cNvSpPr txBox="1">
            <a:spLocks/>
          </p:cNvSpPr>
          <p:nvPr/>
        </p:nvSpPr>
        <p:spPr>
          <a:xfrm>
            <a:off x="838200" y="1085850"/>
            <a:ext cx="10515600" cy="4657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显然公式和思路是没有问题的，数学计算也没有问题，一定是哪里的假设出现了矛盾。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我们在第一种方法中，实际上是认为了下级板的所以电荷都理想、均匀地分布在了表面。实际上，现实中，表面的分布不可能严格为一个面，而是会产生一小段的堆积。这一小段的堆积并不影响第二种方法的计算，因为上极板的电场在这个区间是连续的，差值极限趋于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。因此结果正确。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但对第一种影响就很大了，因为有立体角的突变，导致实际上堆积处的总电场不再是恒定的     ，而是有大有小，甚至可能为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，因此这时计算结果将不再正确。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B920F4-F8AB-F84B-BD56-4AEBE844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0" y="4414837"/>
            <a:ext cx="571500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1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7675"/>
            <a:ext cx="10515600" cy="5729288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结果出人意外，第二种方法正确第一种结果错误，但实际上我们更倾向于第一种方法，因为如果体系复杂，直接计算会很麻烦，有没有更好的方法呢？即能是的堆积问题不影响结果。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在力学中，还有一种常用的受力的方法，能量法。这种方法只要能量守恒便成立。因此在求静电场问题的受力时，不妨考虑能量法，由于是静电场，实际上没有能量的改变，因此要借助虚功。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考虑理论力学的虚功原理，有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这里的变分是设想的一种假象改变，因此   为虚位移，在连续可微的情况中，暂时可以视作微分处理。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3CC453-4AB5-8638-5FE3-E79E0CBD7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537" y="4604364"/>
            <a:ext cx="1668925" cy="4877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704330-5D3B-B18E-CD60-F0EBE8F10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169" y="5092086"/>
            <a:ext cx="373412" cy="38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892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975"/>
            <a:ext cx="10515600" cy="5614988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那么现在来利用能量的方法求解，看看是否能得到正确的结果。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那么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即有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计算比较得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结果正确。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85C63D-3C37-32B2-3A4B-781F6B889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074" y="981035"/>
            <a:ext cx="2895851" cy="9144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F6D4A6-8441-A569-90C2-EAFBD368B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265" y="1895514"/>
            <a:ext cx="3787468" cy="9068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1D9D87-498F-78F8-6FAD-5EBF27839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799" y="3015070"/>
            <a:ext cx="3688400" cy="9830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0BE2536-72F3-7D2E-91BB-D19060E90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880" y="4589109"/>
            <a:ext cx="1120237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057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454025"/>
            <a:ext cx="10515600" cy="4351338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再来讨论些复杂情况，分别利用第一种（        ）第二种：（直接计算）第三种（虚功原理）以便比较。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某球壳内在       内充满介电常数为  的电介质，      内充满介电常数为  的电介质，系统电势差为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V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）体系总能量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）介质交面处单位面积受力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D4D54B-3224-4535-9DEB-685C526A6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633" y="181355"/>
            <a:ext cx="1432684" cy="716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FA2EEB9-E7F0-8CDC-9E94-A1EF4DC9C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032" y="1954510"/>
            <a:ext cx="251482" cy="2895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CC3FC5-A94B-FF54-06BD-EC3928C21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450" y="2820194"/>
            <a:ext cx="3116850" cy="28120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2CD501-0231-8DEE-7305-EA2594A6B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9844" y="1897356"/>
            <a:ext cx="1211685" cy="4038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9ECE81A-0B7C-FC90-FD9F-DA2963EF3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1555" y="1908785"/>
            <a:ext cx="1181202" cy="3810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4D4FE60-238E-C177-46A7-53CA1CAB88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8480" y="2310783"/>
            <a:ext cx="297206" cy="4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29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B153B-3558-A295-3445-5E38FE54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电偶极子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定义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F83CD0-4A04-371F-3CA2-AE75F3FED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076" y="1825625"/>
            <a:ext cx="883997" cy="5410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3358EE-27BE-3F55-B295-802F28167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387" y="2750761"/>
            <a:ext cx="2941575" cy="13564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A724C1-FA1D-C5A0-5C8D-9AB290E55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040" y="933319"/>
            <a:ext cx="3553326" cy="333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257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B153B-3558-A295-3445-5E38FE54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为了方便比较，先给出正确结果。在电动力学中求解力密度需用麦克斯韦张量计算，最后的结果为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这是严格推导的理论结果，一定正确。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6F456D-0313-10A9-4388-71594B7C1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785" y="2783160"/>
            <a:ext cx="2408129" cy="10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266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8B0DE-2BAF-9DA1-3DFB-06D554FA1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9D8E9CF-8663-D9B2-BE63-40531D411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74815" y="-276524"/>
            <a:ext cx="4560689" cy="6080919"/>
          </a:xfrm>
        </p:spPr>
      </p:pic>
    </p:spTree>
    <p:extLst>
      <p:ext uri="{BB962C8B-B14F-4D97-AF65-F5344CB8AC3E}">
        <p14:creationId xmlns:p14="http://schemas.microsoft.com/office/powerpoint/2010/main" val="18474380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2" name="日期占位符 3">
            <a:extLst>
              <a:ext uri="{FF2B5EF4-FFF2-40B4-BE49-F238E27FC236}">
                <a16:creationId xmlns:a16="http://schemas.microsoft.com/office/drawing/2014/main" id="{5A9B6E3E-8121-3527-9430-C85FD40228C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400" u="none">
                <a:solidFill>
                  <a:schemeClr val="hlink"/>
                </a:solidFill>
              </a:rPr>
              <a:t>2013/3/18</a:t>
            </a:r>
          </a:p>
        </p:txBody>
      </p:sp>
      <p:sp>
        <p:nvSpPr>
          <p:cNvPr id="19463" name="页脚占位符 4">
            <a:extLst>
              <a:ext uri="{FF2B5EF4-FFF2-40B4-BE49-F238E27FC236}">
                <a16:creationId xmlns:a16="http://schemas.microsoft.com/office/drawing/2014/main" id="{A331726E-8DFA-8020-F37E-FE881379C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1400" u="none">
                <a:solidFill>
                  <a:schemeClr val="tx2"/>
                </a:solidFill>
                <a:ea typeface="楷体_GB2312" pitchFamily="49" charset="-122"/>
              </a:rPr>
              <a:t>北京大学物理学院王稼军编写</a:t>
            </a:r>
          </a:p>
        </p:txBody>
      </p:sp>
      <p:sp>
        <p:nvSpPr>
          <p:cNvPr id="19464" name="Rectangle 3">
            <a:extLst>
              <a:ext uri="{FF2B5EF4-FFF2-40B4-BE49-F238E27FC236}">
                <a16:creationId xmlns:a16="http://schemas.microsoft.com/office/drawing/2014/main" id="{05EC93B0-BCA3-0E58-319C-1FDD53C1B4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0" y="762000"/>
            <a:ext cx="5791200" cy="144780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zh-CN" altLang="en-US" b="1">
                <a:solidFill>
                  <a:srgbClr val="660033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电流密度矢量 </a:t>
            </a:r>
            <a:r>
              <a:rPr lang="en-US" altLang="zh-CN" b="1" i="1">
                <a:solidFill>
                  <a:srgbClr val="660033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j</a:t>
            </a:r>
            <a:endParaRPr lang="en-US" altLang="zh-CN" b="1">
              <a:solidFill>
                <a:srgbClr val="660033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90000"/>
              </a:lnSpc>
            </a:pPr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单位时间内通过垂直于电流方向的单位面积的电量 </a:t>
            </a:r>
          </a:p>
        </p:txBody>
      </p:sp>
      <p:sp>
        <p:nvSpPr>
          <p:cNvPr id="19465" name="Rectangle 4">
            <a:extLst>
              <a:ext uri="{FF2B5EF4-FFF2-40B4-BE49-F238E27FC236}">
                <a16:creationId xmlns:a16="http://schemas.microsoft.com/office/drawing/2014/main" id="{17A221FE-2033-A5E1-19D6-6E53D6D1F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1538" y="3176589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7173" name="Object 5">
            <a:extLst>
              <a:ext uri="{FF2B5EF4-FFF2-40B4-BE49-F238E27FC236}">
                <a16:creationId xmlns:a16="http://schemas.microsoft.com/office/drawing/2014/main" id="{79B0137D-8C52-2EAC-4025-656E8940D6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0" y="2286000"/>
          <a:ext cx="54102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197100" imgH="393700" progId="Equation.3">
                  <p:embed/>
                </p:oleObj>
              </mc:Choice>
              <mc:Fallback>
                <p:oleObj r:id="rId2" imgW="2197100" imgH="393700" progId="Equation.3">
                  <p:embed/>
                  <p:pic>
                    <p:nvPicPr>
                      <p:cNvPr id="7173" name="Object 5">
                        <a:extLst>
                          <a:ext uri="{FF2B5EF4-FFF2-40B4-BE49-F238E27FC236}">
                            <a16:creationId xmlns:a16="http://schemas.microsoft.com/office/drawing/2014/main" id="{79B0137D-8C52-2EAC-4025-656E8940D6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286000"/>
                        <a:ext cx="5410200" cy="9652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6" name="Rectangle 6">
            <a:extLst>
              <a:ext uri="{FF2B5EF4-FFF2-40B4-BE49-F238E27FC236}">
                <a16:creationId xmlns:a16="http://schemas.microsoft.com/office/drawing/2014/main" id="{6F2AB2B8-AD44-0893-80DC-461C5B07F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363" y="3267076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7175" name="Object 7">
            <a:extLst>
              <a:ext uri="{FF2B5EF4-FFF2-40B4-BE49-F238E27FC236}">
                <a16:creationId xmlns:a16="http://schemas.microsoft.com/office/drawing/2014/main" id="{DCB8384B-8046-836D-721A-D055A741FA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29401" y="228600"/>
          <a:ext cx="1617663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83920" imgH="203040" progId="Equation.3">
                  <p:embed/>
                </p:oleObj>
              </mc:Choice>
              <mc:Fallback>
                <p:oleObj name="Equation" r:id="rId4" imgW="583920" imgH="203040" progId="Equation.3">
                  <p:embed/>
                  <p:pic>
                    <p:nvPicPr>
                      <p:cNvPr id="7175" name="Object 7">
                        <a:extLst>
                          <a:ext uri="{FF2B5EF4-FFF2-40B4-BE49-F238E27FC236}">
                            <a16:creationId xmlns:a16="http://schemas.microsoft.com/office/drawing/2014/main" id="{DCB8384B-8046-836D-721A-D055A741FA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1" y="228600"/>
                        <a:ext cx="1617663" cy="5603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467" name="Picture 8" descr="Ne453">
            <a:extLst>
              <a:ext uri="{FF2B5EF4-FFF2-40B4-BE49-F238E27FC236}">
                <a16:creationId xmlns:a16="http://schemas.microsoft.com/office/drawing/2014/main" id="{4BCCD9CB-5D02-A546-A08A-C4665CB69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990600"/>
            <a:ext cx="2159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8" name="Rectangle 9">
            <a:extLst>
              <a:ext uri="{FF2B5EF4-FFF2-40B4-BE49-F238E27FC236}">
                <a16:creationId xmlns:a16="http://schemas.microsoft.com/office/drawing/2014/main" id="{FE4F82E5-EA93-2178-D22D-DBB60EDEC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363" y="3267076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7178" name="Object 10">
            <a:extLst>
              <a:ext uri="{FF2B5EF4-FFF2-40B4-BE49-F238E27FC236}">
                <a16:creationId xmlns:a16="http://schemas.microsoft.com/office/drawing/2014/main" id="{E4847169-1A1B-864A-5ACE-32E5769C44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83538" y="3328989"/>
          <a:ext cx="1928812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672840" imgH="241200" progId="Equation.3">
                  <p:embed/>
                </p:oleObj>
              </mc:Choice>
              <mc:Fallback>
                <p:oleObj name="公式" r:id="rId7" imgW="672840" imgH="241200" progId="Equation.3">
                  <p:embed/>
                  <p:pic>
                    <p:nvPicPr>
                      <p:cNvPr id="7178" name="Object 10">
                        <a:extLst>
                          <a:ext uri="{FF2B5EF4-FFF2-40B4-BE49-F238E27FC236}">
                            <a16:creationId xmlns:a16="http://schemas.microsoft.com/office/drawing/2014/main" id="{E4847169-1A1B-864A-5ACE-32E5769C44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3538" y="3328989"/>
                        <a:ext cx="1928812" cy="68738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9" name="Text Box 11">
            <a:extLst>
              <a:ext uri="{FF2B5EF4-FFF2-40B4-BE49-F238E27FC236}">
                <a16:creationId xmlns:a16="http://schemas.microsoft.com/office/drawing/2014/main" id="{49FE9DBF-EC15-A95C-5965-92D4E046E1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276601"/>
            <a:ext cx="563880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通过导体中任意截面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的电流强度与电流密度矢量的关系为 </a:t>
            </a:r>
            <a:endParaRPr lang="zh-CN" altLang="en-US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470" name="Rectangle 12">
            <a:extLst>
              <a:ext uri="{FF2B5EF4-FFF2-40B4-BE49-F238E27FC236}">
                <a16:creationId xmlns:a16="http://schemas.microsoft.com/office/drawing/2014/main" id="{D8B25B45-7D35-5B99-EE3E-429644A25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167064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7181" name="Object 13">
            <a:extLst>
              <a:ext uri="{FF2B5EF4-FFF2-40B4-BE49-F238E27FC236}">
                <a16:creationId xmlns:a16="http://schemas.microsoft.com/office/drawing/2014/main" id="{B589B47B-7F27-3EF6-D708-14ADF514B1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03514" y="4291014"/>
          <a:ext cx="4256087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9" imgW="1600200" imgH="380880" progId="Equation.3">
                  <p:embed/>
                </p:oleObj>
              </mc:Choice>
              <mc:Fallback>
                <p:oleObj name="公式" r:id="rId9" imgW="1600200" imgH="380880" progId="Equation.3">
                  <p:embed/>
                  <p:pic>
                    <p:nvPicPr>
                      <p:cNvPr id="7181" name="Object 13">
                        <a:extLst>
                          <a:ext uri="{FF2B5EF4-FFF2-40B4-BE49-F238E27FC236}">
                            <a16:creationId xmlns:a16="http://schemas.microsoft.com/office/drawing/2014/main" id="{B589B47B-7F27-3EF6-D708-14ADF514B1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3514" y="4291014"/>
                        <a:ext cx="4256087" cy="103028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2" name="Text Box 14">
            <a:extLst>
              <a:ext uri="{FF2B5EF4-FFF2-40B4-BE49-F238E27FC236}">
                <a16:creationId xmlns:a16="http://schemas.microsoft.com/office/drawing/2014/main" id="{46DEB8FF-2B07-1FB1-F969-F60155D9A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486400"/>
            <a:ext cx="8686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电流密度矢量</a:t>
            </a:r>
            <a:r>
              <a:rPr lang="en-US" altLang="zh-CN" sz="2800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j </a:t>
            </a: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的分布构成一个矢量场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电流场 </a:t>
            </a:r>
          </a:p>
        </p:txBody>
      </p:sp>
      <p:sp>
        <p:nvSpPr>
          <p:cNvPr id="7183" name="Line 15">
            <a:extLst>
              <a:ext uri="{FF2B5EF4-FFF2-40B4-BE49-F238E27FC236}">
                <a16:creationId xmlns:a16="http://schemas.microsoft.com/office/drawing/2014/main" id="{175E3EA2-5CFB-7D6C-0EFD-B104868FBAF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01000" y="685800"/>
            <a:ext cx="990600" cy="762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84" name="Line 16">
            <a:extLst>
              <a:ext uri="{FF2B5EF4-FFF2-40B4-BE49-F238E27FC236}">
                <a16:creationId xmlns:a16="http://schemas.microsoft.com/office/drawing/2014/main" id="{A046DC72-B4AB-41CA-4B21-63B71BC8A34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91600" y="2895600"/>
            <a:ext cx="2286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7F10621-DD60-553F-0FD4-FD2BC7F8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53988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恒定电流场 欧姆定律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9" grpId="0" build="p" bldLvl="2" autoUpdateAnimBg="0"/>
      <p:bldP spid="7182" grpId="0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2B8B3-6F61-56E3-B5DE-3FD188221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连续性方程（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重要物理图像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9B0E58-3E68-613A-AD23-962F79B0C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5" y="1825625"/>
            <a:ext cx="10515600" cy="4351338"/>
          </a:xfrm>
        </p:spPr>
        <p:txBody>
          <a:bodyPr/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本质：质量守恒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855E03-1AE3-890E-BC1C-E17F72D77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4" y="2349408"/>
            <a:ext cx="10456652" cy="25804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E35F8A-C605-A1BE-3E45-AEB7E7F8C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813" y="0"/>
            <a:ext cx="2967187" cy="24758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3AAD92-A0D7-28E9-05BD-6D07D8DCE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990" y="5080197"/>
            <a:ext cx="5139835" cy="129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682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2B8B3-6F61-56E3-B5DE-3FD188221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9B0E58-3E68-613A-AD23-962F79B0C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运用高斯公式               ，定义质量流密度      ，则有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此即连续性方程的微分形式。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15D624-56D6-E9AF-960C-D7D7D456C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78" y="84869"/>
            <a:ext cx="6754666" cy="24147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A3A0E8-D0C6-4198-D82F-2C2FF5E5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793" y="2725349"/>
            <a:ext cx="3450686" cy="7963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AF6B1B-0405-FCB7-5EF8-85ACC2E8F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0912" y="587739"/>
            <a:ext cx="2967187" cy="24758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D6CF6F1-38C6-4440-AD25-88B38F154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828" y="3656599"/>
            <a:ext cx="2492804" cy="7963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E3D13BF-5220-F6F2-468E-128804FA7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9544" y="3814704"/>
            <a:ext cx="944962" cy="4801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A896429-06EE-BD3E-A20B-84B160BE9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4911" y="4587849"/>
            <a:ext cx="2164155" cy="1006142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2AD0D98-A035-8942-550C-D37792725198}"/>
              </a:ext>
            </a:extLst>
          </p:cNvPr>
          <p:cNvCxnSpPr/>
          <p:nvPr/>
        </p:nvCxnSpPr>
        <p:spPr>
          <a:xfrm>
            <a:off x="10306050" y="2181225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EF56072-FA87-D810-0B7C-784E551CB80D}"/>
              </a:ext>
            </a:extLst>
          </p:cNvPr>
          <p:cNvCxnSpPr/>
          <p:nvPr/>
        </p:nvCxnSpPr>
        <p:spPr>
          <a:xfrm>
            <a:off x="10258425" y="2499581"/>
            <a:ext cx="981075" cy="357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32A3FA1-2527-E8BA-E73B-CC6056C6BE27}"/>
              </a:ext>
            </a:extLst>
          </p:cNvPr>
          <p:cNvCxnSpPr/>
          <p:nvPr/>
        </p:nvCxnSpPr>
        <p:spPr>
          <a:xfrm>
            <a:off x="9629775" y="2678540"/>
            <a:ext cx="85725" cy="97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2479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9B0E58-3E68-613A-AD23-962F79B0C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2925"/>
            <a:ext cx="10515600" cy="5634038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连续性方程在场论中应用广泛，它体现了守恒思想，不仅在质量场中，在很多场中都有体现，他们的特性为（设物理量为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       A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密度         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密度流（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流）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整个方程通俗来讲就是流进来的（第二项）等于增加的（第一项），即该物理量不会凭空产生（没有源），这就体现了守恒。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D6413B-379F-4D6E-99D3-FFE43F357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202" y="1539849"/>
            <a:ext cx="2164155" cy="1006142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F2C5B53-A111-8D5F-AB94-20A3B577D0EC}"/>
              </a:ext>
            </a:extLst>
          </p:cNvPr>
          <p:cNvCxnSpPr/>
          <p:nvPr/>
        </p:nvCxnSpPr>
        <p:spPr>
          <a:xfrm flipH="1">
            <a:off x="4295775" y="1876425"/>
            <a:ext cx="1143000" cy="1095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2733D0B-9F9D-9E4C-2086-4888A85236CB}"/>
              </a:ext>
            </a:extLst>
          </p:cNvPr>
          <p:cNvCxnSpPr/>
          <p:nvPr/>
        </p:nvCxnSpPr>
        <p:spPr>
          <a:xfrm>
            <a:off x="6524625" y="2219325"/>
            <a:ext cx="257175" cy="666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5398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9B0E58-3E68-613A-AD23-962F79B0C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04850"/>
            <a:ext cx="10515600" cy="5943600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：电动力学中，根据麦克斯韦方程组可得（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W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为能量密度）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即：                能量密度       能流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这个公式告诉我们，电磁场中能量是守恒的，并给出了能量流动的具体表达式。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：量子力学中，根据薛定谔方程有（   为概率密度）：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即：          概率密度       概率流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这个公式给出了量子力学中的概率流守恒，并给出了概率流的具体表达形式。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F70ADA-2AD5-3E9A-EE79-26BE88DCF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249" y="1122473"/>
            <a:ext cx="4422784" cy="1115902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8B3C9BA-8EEE-20F3-1B18-CEE6E6F4E45F}"/>
              </a:ext>
            </a:extLst>
          </p:cNvPr>
          <p:cNvCxnSpPr/>
          <p:nvPr/>
        </p:nvCxnSpPr>
        <p:spPr>
          <a:xfrm>
            <a:off x="5438775" y="1943100"/>
            <a:ext cx="0" cy="419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89A509A-29EC-CD21-0135-C2C6625A84F6}"/>
              </a:ext>
            </a:extLst>
          </p:cNvPr>
          <p:cNvCxnSpPr/>
          <p:nvPr/>
        </p:nvCxnSpPr>
        <p:spPr>
          <a:xfrm>
            <a:off x="7743825" y="1943100"/>
            <a:ext cx="0" cy="419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DC78F117-4E32-EDC5-11E4-E4F46B637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948" y="4212734"/>
            <a:ext cx="4820085" cy="7497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3E282D2-D343-487B-4AB9-F82B2324A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751" y="3677393"/>
            <a:ext cx="396274" cy="411516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531FFAC-6FEE-4E8D-7DFF-7C24381ADF4D}"/>
              </a:ext>
            </a:extLst>
          </p:cNvPr>
          <p:cNvCxnSpPr/>
          <p:nvPr/>
        </p:nvCxnSpPr>
        <p:spPr>
          <a:xfrm>
            <a:off x="4362450" y="4800600"/>
            <a:ext cx="0" cy="438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277BA39-C70A-455C-53DF-15DB0D80706D}"/>
              </a:ext>
            </a:extLst>
          </p:cNvPr>
          <p:cNvCxnSpPr/>
          <p:nvPr/>
        </p:nvCxnSpPr>
        <p:spPr>
          <a:xfrm>
            <a:off x="6838950" y="4800600"/>
            <a:ext cx="0" cy="52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6694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0" name="Rectangle 2">
            <a:extLst>
              <a:ext uri="{FF2B5EF4-FFF2-40B4-BE49-F238E27FC236}">
                <a16:creationId xmlns:a16="http://schemas.microsoft.com/office/drawing/2014/main" id="{85A7B664-EE16-1542-ECC1-9213749193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1" y="152400"/>
            <a:ext cx="5554663" cy="762000"/>
          </a:xfrm>
        </p:spPr>
        <p:txBody>
          <a:bodyPr/>
          <a:lstStyle/>
          <a:p>
            <a:pPr algn="just" eaLnBrk="1" hangingPunct="1"/>
            <a:r>
              <a:rPr lang="zh-CN" altLang="en-US" sz="4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电流的连续性方程</a:t>
            </a:r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E5B3012-0901-55E8-9C1B-4609D86677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914400"/>
            <a:ext cx="6248400" cy="3810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根据电荷守恒，对于任意闭合面，有</a:t>
            </a:r>
          </a:p>
        </p:txBody>
      </p:sp>
      <p:sp>
        <p:nvSpPr>
          <p:cNvPr id="20492" name="Rectangle 4">
            <a:extLst>
              <a:ext uri="{FF2B5EF4-FFF2-40B4-BE49-F238E27FC236}">
                <a16:creationId xmlns:a16="http://schemas.microsoft.com/office/drawing/2014/main" id="{D54B561E-85AF-5986-3050-3A75A39AE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3063" y="31242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9221" name="Picture 5" descr="Ne454">
            <a:extLst>
              <a:ext uri="{FF2B5EF4-FFF2-40B4-BE49-F238E27FC236}">
                <a16:creationId xmlns:a16="http://schemas.microsoft.com/office/drawing/2014/main" id="{7DA406C5-5AD8-CFAE-5082-35BB2CD23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0"/>
            <a:ext cx="25908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Text Box 6">
            <a:extLst>
              <a:ext uri="{FF2B5EF4-FFF2-40B4-BE49-F238E27FC236}">
                <a16:creationId xmlns:a16="http://schemas.microsoft.com/office/drawing/2014/main" id="{59C60667-79E2-A01D-BB40-D5E2629AE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429000"/>
            <a:ext cx="8686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800" b="1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任何一点电流密度的散度等于该点电荷体密度的减少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20495" name="Rectangle 7">
            <a:extLst>
              <a:ext uri="{FF2B5EF4-FFF2-40B4-BE49-F238E27FC236}">
                <a16:creationId xmlns:a16="http://schemas.microsoft.com/office/drawing/2014/main" id="{EA089BF8-6BF1-6B3E-F2A4-59D9F308B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7288" y="3157539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224" name="Object 8">
            <a:extLst>
              <a:ext uri="{FF2B5EF4-FFF2-40B4-BE49-F238E27FC236}">
                <a16:creationId xmlns:a16="http://schemas.microsoft.com/office/drawing/2014/main" id="{8C89984B-816B-D7FE-B68C-4BD6761489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0" y="1447800"/>
          <a:ext cx="4419600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1879560" imgH="444240" progId="Equation.3">
                  <p:embed/>
                </p:oleObj>
              </mc:Choice>
              <mc:Fallback>
                <p:oleObj name="公式" r:id="rId3" imgW="1879560" imgH="444240" progId="Equation.3">
                  <p:embed/>
                  <p:pic>
                    <p:nvPicPr>
                      <p:cNvPr id="9224" name="Object 8">
                        <a:extLst>
                          <a:ext uri="{FF2B5EF4-FFF2-40B4-BE49-F238E27FC236}">
                            <a16:creationId xmlns:a16="http://schemas.microsoft.com/office/drawing/2014/main" id="{8C89984B-816B-D7FE-B68C-4BD6761489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447800"/>
                        <a:ext cx="4419600" cy="106203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5" name="Object 9">
            <a:extLst>
              <a:ext uri="{FF2B5EF4-FFF2-40B4-BE49-F238E27FC236}">
                <a16:creationId xmlns:a16="http://schemas.microsoft.com/office/drawing/2014/main" id="{985FCE83-2BF1-8427-89B0-1015D3D93E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19314" y="2438400"/>
          <a:ext cx="3838575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1714320" imgH="444240" progId="Equation.3">
                  <p:embed/>
                </p:oleObj>
              </mc:Choice>
              <mc:Fallback>
                <p:oleObj name="公式" r:id="rId5" imgW="1714320" imgH="444240" progId="Equation.3">
                  <p:embed/>
                  <p:pic>
                    <p:nvPicPr>
                      <p:cNvPr id="9225" name="Object 9">
                        <a:extLst>
                          <a:ext uri="{FF2B5EF4-FFF2-40B4-BE49-F238E27FC236}">
                            <a16:creationId xmlns:a16="http://schemas.microsoft.com/office/drawing/2014/main" id="{985FCE83-2BF1-8427-89B0-1015D3D93E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314" y="2438400"/>
                        <a:ext cx="3838575" cy="100488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6" name="Rectangle 10">
            <a:extLst>
              <a:ext uri="{FF2B5EF4-FFF2-40B4-BE49-F238E27FC236}">
                <a16:creationId xmlns:a16="http://schemas.microsoft.com/office/drawing/2014/main" id="{7A59FDE6-92FE-30C7-2B2D-349182FB9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4038" y="3195639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227" name="Object 11">
            <a:extLst>
              <a:ext uri="{FF2B5EF4-FFF2-40B4-BE49-F238E27FC236}">
                <a16:creationId xmlns:a16="http://schemas.microsoft.com/office/drawing/2014/main" id="{331A75FE-CE11-DD11-8A21-9973A71C14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29313" y="2438400"/>
          <a:ext cx="2189162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952200" imgH="393480" progId="Equation.3">
                  <p:embed/>
                </p:oleObj>
              </mc:Choice>
              <mc:Fallback>
                <p:oleObj name="公式" r:id="rId7" imgW="952200" imgH="393480" progId="Equation.3">
                  <p:embed/>
                  <p:pic>
                    <p:nvPicPr>
                      <p:cNvPr id="9227" name="Object 11">
                        <a:extLst>
                          <a:ext uri="{FF2B5EF4-FFF2-40B4-BE49-F238E27FC236}">
                            <a16:creationId xmlns:a16="http://schemas.microsoft.com/office/drawing/2014/main" id="{331A75FE-CE11-DD11-8A21-9973A71C14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9313" y="2438400"/>
                        <a:ext cx="2189162" cy="88423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8" name="Text Box 12">
            <a:extLst>
              <a:ext uri="{FF2B5EF4-FFF2-40B4-BE49-F238E27FC236}">
                <a16:creationId xmlns:a16="http://schemas.microsoft.com/office/drawing/2014/main" id="{1EA446E9-9C77-8960-F094-6218F0D8E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114800"/>
            <a:ext cx="2286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恒定条件</a:t>
            </a:r>
          </a:p>
        </p:txBody>
      </p:sp>
      <p:graphicFrame>
        <p:nvGraphicFramePr>
          <p:cNvPr id="9229" name="Object 13">
            <a:extLst>
              <a:ext uri="{FF2B5EF4-FFF2-40B4-BE49-F238E27FC236}">
                <a16:creationId xmlns:a16="http://schemas.microsoft.com/office/drawing/2014/main" id="{13DB813A-24FA-EA98-4DDC-DF052AA0D3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76714" y="4038600"/>
          <a:ext cx="1762125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9" imgW="749160" imgH="380880" progId="Equation.3">
                  <p:embed/>
                </p:oleObj>
              </mc:Choice>
              <mc:Fallback>
                <p:oleObj name="公式" r:id="rId9" imgW="749160" imgH="380880" progId="Equation.3">
                  <p:embed/>
                  <p:pic>
                    <p:nvPicPr>
                      <p:cNvPr id="9229" name="Object 13">
                        <a:extLst>
                          <a:ext uri="{FF2B5EF4-FFF2-40B4-BE49-F238E27FC236}">
                            <a16:creationId xmlns:a16="http://schemas.microsoft.com/office/drawing/2014/main" id="{13DB813A-24FA-EA98-4DDC-DF052AA0D3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6714" y="4038600"/>
                        <a:ext cx="1762125" cy="90963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14">
            <a:extLst>
              <a:ext uri="{FF2B5EF4-FFF2-40B4-BE49-F238E27FC236}">
                <a16:creationId xmlns:a16="http://schemas.microsoft.com/office/drawing/2014/main" id="{84E8AA33-15B6-B380-AF6E-18D2B7922E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9800" y="4038600"/>
          <a:ext cx="1074738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57200" imgH="393480" progId="Equation.3">
                  <p:embed/>
                </p:oleObj>
              </mc:Choice>
              <mc:Fallback>
                <p:oleObj name="Equation" r:id="rId11" imgW="457200" imgH="393480" progId="Equation.3">
                  <p:embed/>
                  <p:pic>
                    <p:nvPicPr>
                      <p:cNvPr id="9230" name="Object 14">
                        <a:extLst>
                          <a:ext uri="{FF2B5EF4-FFF2-40B4-BE49-F238E27FC236}">
                            <a16:creationId xmlns:a16="http://schemas.microsoft.com/office/drawing/2014/main" id="{84E8AA33-15B6-B380-AF6E-18D2B7922E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4038600"/>
                        <a:ext cx="1074738" cy="9413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1" name="Object 15">
            <a:extLst>
              <a:ext uri="{FF2B5EF4-FFF2-40B4-BE49-F238E27FC236}">
                <a16:creationId xmlns:a16="http://schemas.microsoft.com/office/drawing/2014/main" id="{E498FD68-379D-9C48-61DF-21F6E22357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48513" y="4114800"/>
          <a:ext cx="2919412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3" imgW="1269720" imgH="393480" progId="Equation.3">
                  <p:embed/>
                </p:oleObj>
              </mc:Choice>
              <mc:Fallback>
                <p:oleObj name="公式" r:id="rId13" imgW="1269720" imgH="393480" progId="Equation.3">
                  <p:embed/>
                  <p:pic>
                    <p:nvPicPr>
                      <p:cNvPr id="9231" name="Object 15">
                        <a:extLst>
                          <a:ext uri="{FF2B5EF4-FFF2-40B4-BE49-F238E27FC236}">
                            <a16:creationId xmlns:a16="http://schemas.microsoft.com/office/drawing/2014/main" id="{E498FD68-379D-9C48-61DF-21F6E22357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8513" y="4114800"/>
                        <a:ext cx="2919412" cy="88423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2" name="Text Box 16">
            <a:extLst>
              <a:ext uri="{FF2B5EF4-FFF2-40B4-BE49-F238E27FC236}">
                <a16:creationId xmlns:a16="http://schemas.microsoft.com/office/drawing/2014/main" id="{7909CF16-A098-8A30-F0CD-789B44136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5029200"/>
            <a:ext cx="8305800" cy="151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3200" b="1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电流线连续性地穿过闭合曲面所包围的体积，不能在任何地方中断，永远</a:t>
            </a:r>
            <a:r>
              <a:rPr lang="zh-CN" altLang="en-US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闭合曲线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 eaLnBrk="1" hangingPunct="1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恒定电场：与恒定电流相联系的场 </a:t>
            </a:r>
          </a:p>
        </p:txBody>
      </p:sp>
      <p:sp>
        <p:nvSpPr>
          <p:cNvPr id="9233" name="AutoShape 17">
            <a:extLst>
              <a:ext uri="{FF2B5EF4-FFF2-40B4-BE49-F238E27FC236}">
                <a16:creationId xmlns:a16="http://schemas.microsoft.com/office/drawing/2014/main" id="{B9AFA6DF-93D3-7713-C923-3E0BC23311AA}"/>
              </a:ext>
            </a:extLst>
          </p:cNvPr>
          <p:cNvSpPr>
            <a:spLocks/>
          </p:cNvSpPr>
          <p:nvPr/>
        </p:nvSpPr>
        <p:spPr bwMode="auto">
          <a:xfrm>
            <a:off x="8305800" y="6096000"/>
            <a:ext cx="1371600" cy="579438"/>
          </a:xfrm>
          <a:prstGeom prst="borderCallout2">
            <a:avLst>
              <a:gd name="adj1" fmla="val 19727"/>
              <a:gd name="adj2" fmla="val -5556"/>
              <a:gd name="adj3" fmla="val 19727"/>
              <a:gd name="adj4" fmla="val -39931"/>
              <a:gd name="adj5" fmla="val -218356"/>
              <a:gd name="adj6" fmla="val -12881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800" b="1"/>
              <a:t>电荷分布不随时间变化</a:t>
            </a:r>
          </a:p>
        </p:txBody>
      </p:sp>
      <p:sp>
        <p:nvSpPr>
          <p:cNvPr id="9234" name="Line 18">
            <a:extLst>
              <a:ext uri="{FF2B5EF4-FFF2-40B4-BE49-F238E27FC236}">
                <a16:creationId xmlns:a16="http://schemas.microsoft.com/office/drawing/2014/main" id="{C8FAC3F2-2C34-BFE4-9194-893D7EC260BC}"/>
              </a:ext>
            </a:extLst>
          </p:cNvPr>
          <p:cNvSpPr>
            <a:spLocks noChangeShapeType="1"/>
          </p:cNvSpPr>
          <p:nvPr/>
        </p:nvSpPr>
        <p:spPr bwMode="auto">
          <a:xfrm>
            <a:off x="9448800" y="4800600"/>
            <a:ext cx="228600" cy="1295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35" name="AutoShape 19">
            <a:extLst>
              <a:ext uri="{FF2B5EF4-FFF2-40B4-BE49-F238E27FC236}">
                <a16:creationId xmlns:a16="http://schemas.microsoft.com/office/drawing/2014/main" id="{52A21DAA-2982-EDDB-359C-1845BAEE7188}"/>
              </a:ext>
            </a:extLst>
          </p:cNvPr>
          <p:cNvSpPr>
            <a:spLocks/>
          </p:cNvSpPr>
          <p:nvPr/>
        </p:nvSpPr>
        <p:spPr bwMode="auto">
          <a:xfrm>
            <a:off x="1676400" y="1371600"/>
            <a:ext cx="533400" cy="1676400"/>
          </a:xfrm>
          <a:prstGeom prst="borderCallout2">
            <a:avLst>
              <a:gd name="adj1" fmla="val 6819"/>
              <a:gd name="adj2" fmla="val 114287"/>
              <a:gd name="adj3" fmla="val 6819"/>
              <a:gd name="adj4" fmla="val 197620"/>
              <a:gd name="adj5" fmla="val 26421"/>
              <a:gd name="adj6" fmla="val 28481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 i="1">
                <a:latin typeface="华文中宋" panose="02010600040101010101" pitchFamily="2" charset="-122"/>
                <a:ea typeface="华文中宋" panose="02010600040101010101" pitchFamily="2" charset="-122"/>
              </a:rPr>
              <a:t>j</a:t>
            </a:r>
            <a:r>
              <a:rPr lang="zh-CN" altLang="en-US" b="1">
                <a:latin typeface="华文中宋" panose="02010600040101010101" pitchFamily="2" charset="-122"/>
                <a:ea typeface="华文中宋" panose="02010600040101010101" pitchFamily="2" charset="-122"/>
              </a:rPr>
              <a:t>的通量</a:t>
            </a:r>
          </a:p>
        </p:txBody>
      </p:sp>
      <p:sp>
        <p:nvSpPr>
          <p:cNvPr id="9236" name="AutoShape 20">
            <a:extLst>
              <a:ext uri="{FF2B5EF4-FFF2-40B4-BE49-F238E27FC236}">
                <a16:creationId xmlns:a16="http://schemas.microsoft.com/office/drawing/2014/main" id="{03925F13-1571-F598-8739-34722CA51022}"/>
              </a:ext>
            </a:extLst>
          </p:cNvPr>
          <p:cNvSpPr>
            <a:spLocks/>
          </p:cNvSpPr>
          <p:nvPr/>
        </p:nvSpPr>
        <p:spPr bwMode="auto">
          <a:xfrm>
            <a:off x="8153400" y="2362200"/>
            <a:ext cx="2286000" cy="381000"/>
          </a:xfrm>
          <a:prstGeom prst="borderCallout2">
            <a:avLst>
              <a:gd name="adj1" fmla="val 30000"/>
              <a:gd name="adj2" fmla="val -3333"/>
              <a:gd name="adj3" fmla="val 30000"/>
              <a:gd name="adj4" fmla="val -112431"/>
              <a:gd name="adj5" fmla="val -97500"/>
              <a:gd name="adj6" fmla="val -138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/>
              <a:t>面内电量的减少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5" dur="5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0" dur="50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 autoUpdateAnimBg="0"/>
      <p:bldP spid="9222" grpId="0" autoUpdateAnimBg="0"/>
      <p:bldP spid="9228" grpId="0" autoUpdateAnimBg="0"/>
      <p:bldP spid="9232" grpId="0" autoUpdateAnimBg="0"/>
      <p:bldP spid="9233" grpId="0" animBg="1" autoUpdateAnimBg="0"/>
      <p:bldP spid="9235" grpId="0" animBg="1" autoUpdateAnimBg="0"/>
      <p:bldP spid="9236" grpId="0" animBg="1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3" name="Rectangle 2">
            <a:extLst>
              <a:ext uri="{FF2B5EF4-FFF2-40B4-BE49-F238E27FC236}">
                <a16:creationId xmlns:a16="http://schemas.microsoft.com/office/drawing/2014/main" id="{3A95BB36-61EA-852C-4C72-4BDEBEF1B0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228600"/>
            <a:ext cx="4267200" cy="762000"/>
          </a:xfrm>
        </p:spPr>
        <p:txBody>
          <a:bodyPr/>
          <a:lstStyle/>
          <a:p>
            <a:pPr eaLnBrk="1" hangingPunct="1"/>
            <a:r>
              <a:rPr lang="zh-CN" altLang="en-US" sz="4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欧姆定律微分形式</a:t>
            </a:r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EC6C82AE-633B-FB20-DBAC-7E76CFE39B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3962400"/>
            <a:ext cx="8642350" cy="1447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上式给出了</a:t>
            </a:r>
            <a:r>
              <a:rPr lang="en-US" altLang="zh-CN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的点点对应关系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更适用于表征性质各异的导体材料的特征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适用范围比积分形式大</a:t>
            </a:r>
          </a:p>
        </p:txBody>
      </p:sp>
      <p:pic>
        <p:nvPicPr>
          <p:cNvPr id="15364" name="Picture 4" descr="Pict0019">
            <a:extLst>
              <a:ext uri="{FF2B5EF4-FFF2-40B4-BE49-F238E27FC236}">
                <a16:creationId xmlns:a16="http://schemas.microsoft.com/office/drawing/2014/main" id="{D115790D-7BBB-8F68-90B3-A63BE920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81001"/>
            <a:ext cx="2362200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6" name="Rectangle 5">
            <a:extLst>
              <a:ext uri="{FF2B5EF4-FFF2-40B4-BE49-F238E27FC236}">
                <a16:creationId xmlns:a16="http://schemas.microsoft.com/office/drawing/2014/main" id="{3CBC1F0B-F901-12FD-B0E9-C4163C732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5038" y="3338514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5366" name="Object 6">
            <a:extLst>
              <a:ext uri="{FF2B5EF4-FFF2-40B4-BE49-F238E27FC236}">
                <a16:creationId xmlns:a16="http://schemas.microsoft.com/office/drawing/2014/main" id="{2C4A9B62-3403-1385-99D9-D9725220E9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39200" y="914401"/>
          <a:ext cx="29845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64814" imgH="177492" progId="Equation.3">
                  <p:embed/>
                </p:oleObj>
              </mc:Choice>
              <mc:Fallback>
                <p:oleObj r:id="rId3" imgW="164814" imgH="177492" progId="Equation.3">
                  <p:embed/>
                  <p:pic>
                    <p:nvPicPr>
                      <p:cNvPr id="15366" name="Object 6">
                        <a:extLst>
                          <a:ext uri="{FF2B5EF4-FFF2-40B4-BE49-F238E27FC236}">
                            <a16:creationId xmlns:a16="http://schemas.microsoft.com/office/drawing/2014/main" id="{2C4A9B62-3403-1385-99D9-D9725220E9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9200" y="914401"/>
                        <a:ext cx="298450" cy="333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7" name="Rectangle 7">
            <a:extLst>
              <a:ext uri="{FF2B5EF4-FFF2-40B4-BE49-F238E27FC236}">
                <a16:creationId xmlns:a16="http://schemas.microsoft.com/office/drawing/2014/main" id="{CC46DBE0-4196-A4E2-C14A-A620A1C61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0" y="3338514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5368" name="Object 8">
            <a:extLst>
              <a:ext uri="{FF2B5EF4-FFF2-40B4-BE49-F238E27FC236}">
                <a16:creationId xmlns:a16="http://schemas.microsoft.com/office/drawing/2014/main" id="{129881EF-6095-05B7-89C1-4F8F22E0FA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67600" y="914401"/>
          <a:ext cx="914400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32937" imgH="177646" progId="Equation.3">
                  <p:embed/>
                </p:oleObj>
              </mc:Choice>
              <mc:Fallback>
                <p:oleObj r:id="rId5" imgW="532937" imgH="177646" progId="Equation.3">
                  <p:embed/>
                  <p:pic>
                    <p:nvPicPr>
                      <p:cNvPr id="15368" name="Object 8">
                        <a:extLst>
                          <a:ext uri="{FF2B5EF4-FFF2-40B4-BE49-F238E27FC236}">
                            <a16:creationId xmlns:a16="http://schemas.microsoft.com/office/drawing/2014/main" id="{129881EF-6095-05B7-89C1-4F8F22E0FA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914401"/>
                        <a:ext cx="914400" cy="309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8" name="Rectangle 9">
            <a:extLst>
              <a:ext uri="{FF2B5EF4-FFF2-40B4-BE49-F238E27FC236}">
                <a16:creationId xmlns:a16="http://schemas.microsoft.com/office/drawing/2014/main" id="{E786F3BB-DAA2-F205-6C9B-93116D415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9663" y="3167064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5370" name="Object 10">
            <a:extLst>
              <a:ext uri="{FF2B5EF4-FFF2-40B4-BE49-F238E27FC236}">
                <a16:creationId xmlns:a16="http://schemas.microsoft.com/office/drawing/2014/main" id="{ED1C98D3-BD38-39F9-68D8-606137CAC8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1143000"/>
          <a:ext cx="44196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765300" imgH="393700" progId="Equation.3">
                  <p:embed/>
                </p:oleObj>
              </mc:Choice>
              <mc:Fallback>
                <p:oleObj r:id="rId7" imgW="1765300" imgH="393700" progId="Equation.3">
                  <p:embed/>
                  <p:pic>
                    <p:nvPicPr>
                      <p:cNvPr id="15370" name="Object 10">
                        <a:extLst>
                          <a:ext uri="{FF2B5EF4-FFF2-40B4-BE49-F238E27FC236}">
                            <a16:creationId xmlns:a16="http://schemas.microsoft.com/office/drawing/2014/main" id="{ED1C98D3-BD38-39F9-68D8-606137CAC8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143000"/>
                        <a:ext cx="4419600" cy="9842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1" name="Object 11">
            <a:extLst>
              <a:ext uri="{FF2B5EF4-FFF2-40B4-BE49-F238E27FC236}">
                <a16:creationId xmlns:a16="http://schemas.microsoft.com/office/drawing/2014/main" id="{B2B53DFC-D60F-AEB0-1407-CCF0C012B9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95425" y="2090739"/>
          <a:ext cx="1658938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9" imgW="711000" imgH="241200" progId="Equation.3">
                  <p:embed/>
                </p:oleObj>
              </mc:Choice>
              <mc:Fallback>
                <p:oleObj name="公式" r:id="rId9" imgW="711000" imgH="241200" progId="Equation.3">
                  <p:embed/>
                  <p:pic>
                    <p:nvPicPr>
                      <p:cNvPr id="15371" name="Object 11">
                        <a:extLst>
                          <a:ext uri="{FF2B5EF4-FFF2-40B4-BE49-F238E27FC236}">
                            <a16:creationId xmlns:a16="http://schemas.microsoft.com/office/drawing/2014/main" id="{B2B53DFC-D60F-AEB0-1407-CCF0C012B9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5425" y="2090739"/>
                        <a:ext cx="1658938" cy="54927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2" name="AutoShape 12">
            <a:extLst>
              <a:ext uri="{FF2B5EF4-FFF2-40B4-BE49-F238E27FC236}">
                <a16:creationId xmlns:a16="http://schemas.microsoft.com/office/drawing/2014/main" id="{3759A3A5-3F48-FAF5-A68E-42F135DA3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828800"/>
            <a:ext cx="152400" cy="381000"/>
          </a:xfrm>
          <a:prstGeom prst="downArrow">
            <a:avLst>
              <a:gd name="adj1" fmla="val 50000"/>
              <a:gd name="adj2" fmla="val 62500"/>
            </a:avLst>
          </a:prstGeom>
          <a:solidFill>
            <a:srgbClr val="66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50" name="Rectangle 13">
            <a:extLst>
              <a:ext uri="{FF2B5EF4-FFF2-40B4-BE49-F238E27FC236}">
                <a16:creationId xmlns:a16="http://schemas.microsoft.com/office/drawing/2014/main" id="{E3C17F11-2DF7-FF91-1663-C768DDEAC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3050" y="3171826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5374" name="Object 14">
            <a:extLst>
              <a:ext uri="{FF2B5EF4-FFF2-40B4-BE49-F238E27FC236}">
                <a16:creationId xmlns:a16="http://schemas.microsoft.com/office/drawing/2014/main" id="{C81CFDA6-2D00-3026-BC5B-7A2C9AA849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01000" y="1908176"/>
          <a:ext cx="234315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1129810" imgH="393529" progId="Equation.3">
                  <p:embed/>
                </p:oleObj>
              </mc:Choice>
              <mc:Fallback>
                <p:oleObj r:id="rId11" imgW="1129810" imgH="393529" progId="Equation.3">
                  <p:embed/>
                  <p:pic>
                    <p:nvPicPr>
                      <p:cNvPr id="15374" name="Object 14">
                        <a:extLst>
                          <a:ext uri="{FF2B5EF4-FFF2-40B4-BE49-F238E27FC236}">
                            <a16:creationId xmlns:a16="http://schemas.microsoft.com/office/drawing/2014/main" id="{C81CFDA6-2D00-3026-BC5B-7A2C9AA849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0" y="1908176"/>
                        <a:ext cx="2343150" cy="81121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5" name="Line 15">
            <a:extLst>
              <a:ext uri="{FF2B5EF4-FFF2-40B4-BE49-F238E27FC236}">
                <a16:creationId xmlns:a16="http://schemas.microsoft.com/office/drawing/2014/main" id="{44180417-BFF0-F196-A7ED-546384A7A1C6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4400" y="1447800"/>
            <a:ext cx="22860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76" name="Line 16">
            <a:extLst>
              <a:ext uri="{FF2B5EF4-FFF2-40B4-BE49-F238E27FC236}">
                <a16:creationId xmlns:a16="http://schemas.microsoft.com/office/drawing/2014/main" id="{DC41B92D-41FC-5B81-2B2A-686CF1D3F23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96000" y="1828800"/>
            <a:ext cx="190500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553" name="Rectangle 17">
            <a:extLst>
              <a:ext uri="{FF2B5EF4-FFF2-40B4-BE49-F238E27FC236}">
                <a16:creationId xmlns:a16="http://schemas.microsoft.com/office/drawing/2014/main" id="{E4E73FCE-6E1E-ED30-9A86-126DF25C0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8225" y="3186114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5378" name="Object 18">
            <a:extLst>
              <a:ext uri="{FF2B5EF4-FFF2-40B4-BE49-F238E27FC236}">
                <a16:creationId xmlns:a16="http://schemas.microsoft.com/office/drawing/2014/main" id="{2FE7A50E-945E-C1A4-83DD-27E86E01B8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16300" y="2286001"/>
          <a:ext cx="4292600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3" imgW="2031840" imgH="393480" progId="Equation.3">
                  <p:embed/>
                </p:oleObj>
              </mc:Choice>
              <mc:Fallback>
                <p:oleObj name="公式" r:id="rId13" imgW="2031840" imgH="393480" progId="Equation.3">
                  <p:embed/>
                  <p:pic>
                    <p:nvPicPr>
                      <p:cNvPr id="15378" name="Object 18">
                        <a:extLst>
                          <a:ext uri="{FF2B5EF4-FFF2-40B4-BE49-F238E27FC236}">
                            <a16:creationId xmlns:a16="http://schemas.microsoft.com/office/drawing/2014/main" id="{2FE7A50E-945E-C1A4-83DD-27E86E01B8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6300" y="2286001"/>
                        <a:ext cx="4292600" cy="83026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54" name="Rectangle 19">
            <a:extLst>
              <a:ext uri="{FF2B5EF4-FFF2-40B4-BE49-F238E27FC236}">
                <a16:creationId xmlns:a16="http://schemas.microsoft.com/office/drawing/2014/main" id="{4130E11C-23DD-DBB5-8E43-20B402B5C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7350" y="3300414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5380" name="Object 20">
            <a:extLst>
              <a:ext uri="{FF2B5EF4-FFF2-40B4-BE49-F238E27FC236}">
                <a16:creationId xmlns:a16="http://schemas.microsoft.com/office/drawing/2014/main" id="{7A1BBE61-D9E1-C359-0259-2C64133DA1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2200" y="457200"/>
          <a:ext cx="1905000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5" imgW="863225" imgH="177723" progId="Equation.3">
                  <p:embed/>
                </p:oleObj>
              </mc:Choice>
              <mc:Fallback>
                <p:oleObj r:id="rId15" imgW="863225" imgH="177723" progId="Equation.3">
                  <p:embed/>
                  <p:pic>
                    <p:nvPicPr>
                      <p:cNvPr id="15380" name="Object 20">
                        <a:extLst>
                          <a:ext uri="{FF2B5EF4-FFF2-40B4-BE49-F238E27FC236}">
                            <a16:creationId xmlns:a16="http://schemas.microsoft.com/office/drawing/2014/main" id="{7A1BBE61-D9E1-C359-0259-2C64133DA1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57200"/>
                        <a:ext cx="1905000" cy="38893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1" name="Line 21">
            <a:extLst>
              <a:ext uri="{FF2B5EF4-FFF2-40B4-BE49-F238E27FC236}">
                <a16:creationId xmlns:a16="http://schemas.microsoft.com/office/drawing/2014/main" id="{8C12D3C6-69FB-25E8-BABE-3D58DFE22A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72200" y="762000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556" name="Rectangle 22">
            <a:extLst>
              <a:ext uri="{FF2B5EF4-FFF2-40B4-BE49-F238E27FC236}">
                <a16:creationId xmlns:a16="http://schemas.microsoft.com/office/drawing/2014/main" id="{ECB6A447-6276-24A6-9D6D-E4D02B298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2766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5383" name="Object 23">
            <a:extLst>
              <a:ext uri="{FF2B5EF4-FFF2-40B4-BE49-F238E27FC236}">
                <a16:creationId xmlns:a16="http://schemas.microsoft.com/office/drawing/2014/main" id="{9488C43B-05DC-6E41-2FC9-00DD10820E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4800" y="3276600"/>
          <a:ext cx="1524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494870" imgH="203024" progId="Equation.3">
                  <p:embed/>
                </p:oleObj>
              </mc:Choice>
              <mc:Fallback>
                <p:oleObj r:id="rId17" imgW="494870" imgH="203024" progId="Equation.3">
                  <p:embed/>
                  <p:pic>
                    <p:nvPicPr>
                      <p:cNvPr id="15383" name="Object 23">
                        <a:extLst>
                          <a:ext uri="{FF2B5EF4-FFF2-40B4-BE49-F238E27FC236}">
                            <a16:creationId xmlns:a16="http://schemas.microsoft.com/office/drawing/2014/main" id="{9488C43B-05DC-6E41-2FC9-00DD10820E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276600"/>
                        <a:ext cx="1524000" cy="6096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4" name="AutoShape 24">
            <a:extLst>
              <a:ext uri="{FF2B5EF4-FFF2-40B4-BE49-F238E27FC236}">
                <a16:creationId xmlns:a16="http://schemas.microsoft.com/office/drawing/2014/main" id="{1DAA5AB0-0CD1-9BF1-5636-F5EFACB3D52E}"/>
              </a:ext>
            </a:extLst>
          </p:cNvPr>
          <p:cNvSpPr>
            <a:spLocks/>
          </p:cNvSpPr>
          <p:nvPr/>
        </p:nvSpPr>
        <p:spPr bwMode="auto">
          <a:xfrm>
            <a:off x="6659564" y="3178176"/>
            <a:ext cx="3627437" cy="784225"/>
          </a:xfrm>
          <a:prstGeom prst="borderCallout2">
            <a:avLst>
              <a:gd name="adj1" fmla="val 14574"/>
              <a:gd name="adj2" fmla="val -2102"/>
              <a:gd name="adj3" fmla="val 14574"/>
              <a:gd name="adj4" fmla="val -22495"/>
              <a:gd name="adj5" fmla="val 37856"/>
              <a:gd name="adj6" fmla="val -4367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latin typeface="宋体" panose="02010600030101010101" pitchFamily="2" charset="-122"/>
              </a:rPr>
              <a:t>标量，场强</a:t>
            </a:r>
            <a:r>
              <a:rPr lang="en-US" altLang="zh-CN" sz="2000" b="1">
                <a:latin typeface="宋体" panose="02010600030101010101" pitchFamily="2" charset="-122"/>
              </a:rPr>
              <a:t>E</a:t>
            </a:r>
            <a:r>
              <a:rPr lang="zh-CN" altLang="en-US" sz="2000" b="1">
                <a:latin typeface="宋体" panose="02010600030101010101" pitchFamily="2" charset="-122"/>
              </a:rPr>
              <a:t>的方向和电流密度矢量</a:t>
            </a:r>
            <a:r>
              <a:rPr lang="en-US" altLang="zh-CN" sz="2000" b="1">
                <a:latin typeface="宋体" panose="02010600030101010101" pitchFamily="2" charset="-122"/>
              </a:rPr>
              <a:t>j</a:t>
            </a:r>
            <a:r>
              <a:rPr lang="zh-CN" altLang="en-US" sz="2000" b="1">
                <a:latin typeface="宋体" panose="02010600030101010101" pitchFamily="2" charset="-122"/>
              </a:rPr>
              <a:t>的方向处处一致</a:t>
            </a:r>
            <a:r>
              <a:rPr lang="zh-CN" altLang="en-US"/>
              <a:t> </a:t>
            </a:r>
          </a:p>
        </p:txBody>
      </p:sp>
      <p:sp>
        <p:nvSpPr>
          <p:cNvPr id="22558" name="Rectangle 25">
            <a:extLst>
              <a:ext uri="{FF2B5EF4-FFF2-40B4-BE49-F238E27FC236}">
                <a16:creationId xmlns:a16="http://schemas.microsoft.com/office/drawing/2014/main" id="{E3D5E4CE-C97E-3C63-A0E0-E4681FFB9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290889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5386" name="Object 26">
            <a:extLst>
              <a:ext uri="{FF2B5EF4-FFF2-40B4-BE49-F238E27FC236}">
                <a16:creationId xmlns:a16="http://schemas.microsoft.com/office/drawing/2014/main" id="{94127C65-2EA2-27F2-9022-447AB46C0D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5014" y="3225800"/>
          <a:ext cx="1400175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507960" imgH="241200" progId="Equation.3">
                  <p:embed/>
                </p:oleObj>
              </mc:Choice>
              <mc:Fallback>
                <p:oleObj name="Equation" r:id="rId19" imgW="507960" imgH="241200" progId="Equation.3">
                  <p:embed/>
                  <p:pic>
                    <p:nvPicPr>
                      <p:cNvPr id="15386" name="Object 26">
                        <a:extLst>
                          <a:ext uri="{FF2B5EF4-FFF2-40B4-BE49-F238E27FC236}">
                            <a16:creationId xmlns:a16="http://schemas.microsoft.com/office/drawing/2014/main" id="{94127C65-2EA2-27F2-9022-447AB46C0D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5014" y="3225800"/>
                        <a:ext cx="1400175" cy="65563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7" name="AutoShape 27">
            <a:extLst>
              <a:ext uri="{FF2B5EF4-FFF2-40B4-BE49-F238E27FC236}">
                <a16:creationId xmlns:a16="http://schemas.microsoft.com/office/drawing/2014/main" id="{C9C480C6-876B-E5CD-14B5-478FB3034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505200"/>
            <a:ext cx="533400" cy="152400"/>
          </a:xfrm>
          <a:prstGeom prst="leftArrow">
            <a:avLst>
              <a:gd name="adj1" fmla="val 50000"/>
              <a:gd name="adj2" fmla="val 8750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5388" name="Object 28">
            <a:extLst>
              <a:ext uri="{FF2B5EF4-FFF2-40B4-BE49-F238E27FC236}">
                <a16:creationId xmlns:a16="http://schemas.microsoft.com/office/drawing/2014/main" id="{AB61AE5E-6A78-8786-70A8-1E5D8C7BC6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2200" y="5715000"/>
          <a:ext cx="3124200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193760" imgH="228600" progId="Equation.3">
                  <p:embed/>
                </p:oleObj>
              </mc:Choice>
              <mc:Fallback>
                <p:oleObj name="Equation" r:id="rId21" imgW="1193760" imgH="228600" progId="Equation.3">
                  <p:embed/>
                  <p:pic>
                    <p:nvPicPr>
                      <p:cNvPr id="15388" name="Object 28">
                        <a:extLst>
                          <a:ext uri="{FF2B5EF4-FFF2-40B4-BE49-F238E27FC236}">
                            <a16:creationId xmlns:a16="http://schemas.microsoft.com/office/drawing/2014/main" id="{AB61AE5E-6A78-8786-70A8-1E5D8C7BC6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5715000"/>
                        <a:ext cx="3124200" cy="5984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89" name="Object 29">
            <a:extLst>
              <a:ext uri="{FF2B5EF4-FFF2-40B4-BE49-F238E27FC236}">
                <a16:creationId xmlns:a16="http://schemas.microsoft.com/office/drawing/2014/main" id="{C5E55088-D62E-6C4F-6F86-BCA35398B1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39001" y="4953000"/>
          <a:ext cx="1400175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07960" imgH="241200" progId="Equation.3">
                  <p:embed/>
                </p:oleObj>
              </mc:Choice>
              <mc:Fallback>
                <p:oleObj name="Equation" r:id="rId23" imgW="507960" imgH="241200" progId="Equation.3">
                  <p:embed/>
                  <p:pic>
                    <p:nvPicPr>
                      <p:cNvPr id="15389" name="Object 29">
                        <a:extLst>
                          <a:ext uri="{FF2B5EF4-FFF2-40B4-BE49-F238E27FC236}">
                            <a16:creationId xmlns:a16="http://schemas.microsoft.com/office/drawing/2014/main" id="{C5E55088-D62E-6C4F-6F86-BCA35398B1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1" y="4953000"/>
                        <a:ext cx="1400175" cy="65563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90" name="Line 30">
            <a:extLst>
              <a:ext uri="{FF2B5EF4-FFF2-40B4-BE49-F238E27FC236}">
                <a16:creationId xmlns:a16="http://schemas.microsoft.com/office/drawing/2014/main" id="{ADD05847-6E94-3DD3-F5E6-B8861254A8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81800" y="5410200"/>
            <a:ext cx="53340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91" name="Line 31">
            <a:extLst>
              <a:ext uri="{FF2B5EF4-FFF2-40B4-BE49-F238E27FC236}">
                <a16:creationId xmlns:a16="http://schemas.microsoft.com/office/drawing/2014/main" id="{D8EE9D89-A2F3-4FDA-FB3B-81EC38B7C285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8200" y="5334000"/>
            <a:ext cx="53340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92" name="Text Box 32">
            <a:extLst>
              <a:ext uri="{FF2B5EF4-FFF2-40B4-BE49-F238E27FC236}">
                <a16:creationId xmlns:a16="http://schemas.microsoft.com/office/drawing/2014/main" id="{A2CFA414-A0C4-1212-A80E-AFDA988DF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6400" y="5105401"/>
            <a:ext cx="30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/>
              <a:t>?</a:t>
            </a:r>
          </a:p>
        </p:txBody>
      </p:sp>
      <p:sp>
        <p:nvSpPr>
          <p:cNvPr id="15393" name="Line 33">
            <a:extLst>
              <a:ext uri="{FF2B5EF4-FFF2-40B4-BE49-F238E27FC236}">
                <a16:creationId xmlns:a16="http://schemas.microsoft.com/office/drawing/2014/main" id="{0E634FE9-AD63-487D-2BB7-0FDAB9C954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10400" y="838200"/>
            <a:ext cx="304800" cy="1524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1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5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2" dur="500"/>
                                        <p:tgtEl>
                                          <p:spTgt spid="15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7" dur="500"/>
                                        <p:tgtEl>
                                          <p:spTgt spid="15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5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5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5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15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15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0" dur="500"/>
                                        <p:tgtEl>
                                          <p:spTgt spid="15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5" dur="500"/>
                                        <p:tgtEl>
                                          <p:spTgt spid="15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 autoUpdateAnimBg="0"/>
      <p:bldP spid="15372" grpId="0" animBg="1"/>
      <p:bldP spid="15384" grpId="0" animBg="1" autoUpdateAnimBg="0"/>
      <p:bldP spid="15387" grpId="0" animBg="1"/>
      <p:bldP spid="15392" grpId="0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7" name="Rectangle 2">
            <a:extLst>
              <a:ext uri="{FF2B5EF4-FFF2-40B4-BE49-F238E27FC236}">
                <a16:creationId xmlns:a16="http://schemas.microsoft.com/office/drawing/2014/main" id="{8A60777B-1477-2CCC-2A1B-B73845BA08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5539" y="922339"/>
            <a:ext cx="8162925" cy="701675"/>
          </a:xfrm>
        </p:spPr>
        <p:txBody>
          <a:bodyPr/>
          <a:lstStyle/>
          <a:p>
            <a:pPr eaLnBrk="1" hangingPunct="1"/>
            <a:r>
              <a:rPr lang="zh-CN" altLang="en-US" sz="4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焦耳定律的微分形式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F0087AB8-A757-B7AD-17F2-F278BA2782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6814" y="1905000"/>
            <a:ext cx="7011987" cy="609600"/>
          </a:xfrm>
        </p:spPr>
        <p:txBody>
          <a:bodyPr/>
          <a:lstStyle/>
          <a:p>
            <a:pPr eaLnBrk="1" hangingPunct="1"/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热功率密度 ：单位体积内的热功率 </a:t>
            </a:r>
          </a:p>
        </p:txBody>
      </p:sp>
      <p:sp>
        <p:nvSpPr>
          <p:cNvPr id="25609" name="Rectangle 4">
            <a:extLst>
              <a:ext uri="{FF2B5EF4-FFF2-40B4-BE49-F238E27FC236}">
                <a16:creationId xmlns:a16="http://schemas.microsoft.com/office/drawing/2014/main" id="{8CBB4FCC-FAA4-268A-7BEB-EEFA16EEB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7350" y="318135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70661" name="Object 5">
            <a:extLst>
              <a:ext uri="{FF2B5EF4-FFF2-40B4-BE49-F238E27FC236}">
                <a16:creationId xmlns:a16="http://schemas.microsoft.com/office/drawing/2014/main" id="{48672F5D-8BFE-A5CD-BD65-E2EBC3C7FA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3400" y="2590800"/>
          <a:ext cx="2514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77476" imgH="393529" progId="Equation.3">
                  <p:embed/>
                </p:oleObj>
              </mc:Choice>
              <mc:Fallback>
                <p:oleObj r:id="rId2" imgW="977476" imgH="393529" progId="Equation.3">
                  <p:embed/>
                  <p:pic>
                    <p:nvPicPr>
                      <p:cNvPr id="70661" name="Object 5">
                        <a:extLst>
                          <a:ext uri="{FF2B5EF4-FFF2-40B4-BE49-F238E27FC236}">
                            <a16:creationId xmlns:a16="http://schemas.microsoft.com/office/drawing/2014/main" id="{48672F5D-8BFE-A5CD-BD65-E2EBC3C7FA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2590800"/>
                        <a:ext cx="2514600" cy="9906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0" name="Rectangle 6">
            <a:extLst>
              <a:ext uri="{FF2B5EF4-FFF2-40B4-BE49-F238E27FC236}">
                <a16:creationId xmlns:a16="http://schemas.microsoft.com/office/drawing/2014/main" id="{8C192853-8046-692B-4230-FBC0AF68D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7350" y="3133726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70663" name="Object 7">
            <a:extLst>
              <a:ext uri="{FF2B5EF4-FFF2-40B4-BE49-F238E27FC236}">
                <a16:creationId xmlns:a16="http://schemas.microsoft.com/office/drawing/2014/main" id="{1E4C629E-CAB4-84C0-B114-5CD40CA89B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0600" y="3810001"/>
          <a:ext cx="164465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33160" imgH="228600" progId="Equation.3">
                  <p:embed/>
                </p:oleObj>
              </mc:Choice>
              <mc:Fallback>
                <p:oleObj name="Equation" r:id="rId4" imgW="533160" imgH="228600" progId="Equation.3">
                  <p:embed/>
                  <p:pic>
                    <p:nvPicPr>
                      <p:cNvPr id="70663" name="Object 7">
                        <a:extLst>
                          <a:ext uri="{FF2B5EF4-FFF2-40B4-BE49-F238E27FC236}">
                            <a16:creationId xmlns:a16="http://schemas.microsoft.com/office/drawing/2014/main" id="{1E4C629E-CAB4-84C0-B114-5CD40CA89B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3810001"/>
                        <a:ext cx="1644650" cy="70167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4" name="Line 8">
            <a:extLst>
              <a:ext uri="{FF2B5EF4-FFF2-40B4-BE49-F238E27FC236}">
                <a16:creationId xmlns:a16="http://schemas.microsoft.com/office/drawing/2014/main" id="{7A446527-7EF8-17F3-4328-BACEE2EB95F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28194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70665" name="Object 9">
            <a:extLst>
              <a:ext uri="{FF2B5EF4-FFF2-40B4-BE49-F238E27FC236}">
                <a16:creationId xmlns:a16="http://schemas.microsoft.com/office/drawing/2014/main" id="{E5FBEAD7-D44E-FE36-937B-9ED69C17F9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96201" y="2590800"/>
          <a:ext cx="1662113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09480" imgH="203040" progId="Equation.3">
                  <p:embed/>
                </p:oleObj>
              </mc:Choice>
              <mc:Fallback>
                <p:oleObj name="Equation" r:id="rId6" imgW="609480" imgH="203040" progId="Equation.3">
                  <p:embed/>
                  <p:pic>
                    <p:nvPicPr>
                      <p:cNvPr id="70665" name="Object 9">
                        <a:extLst>
                          <a:ext uri="{FF2B5EF4-FFF2-40B4-BE49-F238E27FC236}">
                            <a16:creationId xmlns:a16="http://schemas.microsoft.com/office/drawing/2014/main" id="{E5FBEAD7-D44E-FE36-937B-9ED69C17F9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1" y="2590800"/>
                        <a:ext cx="1662113" cy="55403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6" name="Text Box 10">
            <a:extLst>
              <a:ext uri="{FF2B5EF4-FFF2-40B4-BE49-F238E27FC236}">
                <a16:creationId xmlns:a16="http://schemas.microsoft.com/office/drawing/2014/main" id="{4903FCA7-8D2D-B395-E9CC-66961C3EF4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4572000"/>
            <a:ext cx="70866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热功率密度与场强的平方成正比，是点点对应关系，与导体形状无关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pPr eaLnBrk="1" hangingPunct="1">
              <a:spcBef>
                <a:spcPct val="50000"/>
              </a:spcBef>
            </a:pPr>
            <a:endParaRPr lang="en-US" altLang="zh-CN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0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0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0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0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 build="p" autoUpdateAnimBg="0"/>
      <p:bldP spid="70666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7" name="Rectangle 2">
            <a:extLst>
              <a:ext uri="{FF2B5EF4-FFF2-40B4-BE49-F238E27FC236}">
                <a16:creationId xmlns:a16="http://schemas.microsoft.com/office/drawing/2014/main" id="{BA2E9E64-084C-BDAC-13D0-5FD2FE995C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533400"/>
            <a:ext cx="2895600" cy="68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>
                <a:ea typeface="黑体" panose="02010609060101010101" pitchFamily="49" charset="-122"/>
              </a:rPr>
              <a:t>（</a:t>
            </a:r>
            <a:r>
              <a:rPr lang="en-US" altLang="zh-CN" b="1" dirty="0">
                <a:ea typeface="黑体" panose="02010609060101010101" pitchFamily="49" charset="-122"/>
              </a:rPr>
              <a:t>1</a:t>
            </a:r>
            <a:r>
              <a:rPr lang="zh-CN" altLang="en-US" b="1">
                <a:ea typeface="黑体" panose="02010609060101010101" pitchFamily="49" charset="-122"/>
              </a:rPr>
              <a:t>）延长线上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7178" name="Rectangle 4">
            <a:extLst>
              <a:ext uri="{FF2B5EF4-FFF2-40B4-BE49-F238E27FC236}">
                <a16:creationId xmlns:a16="http://schemas.microsoft.com/office/drawing/2014/main" id="{39C7F4FD-29B6-88AB-D1CE-2D3C9ACBF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1150" y="3252789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245" name="Object 5">
            <a:extLst>
              <a:ext uri="{FF2B5EF4-FFF2-40B4-BE49-F238E27FC236}">
                <a16:creationId xmlns:a16="http://schemas.microsoft.com/office/drawing/2014/main" id="{90F57DAF-A380-8D45-BC4A-E796A02552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0" y="1828800"/>
          <a:ext cx="2438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75920" imgH="215806" progId="Equation.3">
                  <p:embed/>
                </p:oleObj>
              </mc:Choice>
              <mc:Fallback>
                <p:oleObj r:id="rId2" imgW="875920" imgH="215806" progId="Equation.3">
                  <p:embed/>
                  <p:pic>
                    <p:nvPicPr>
                      <p:cNvPr id="10245" name="Object 5">
                        <a:extLst>
                          <a:ext uri="{FF2B5EF4-FFF2-40B4-BE49-F238E27FC236}">
                            <a16:creationId xmlns:a16="http://schemas.microsoft.com/office/drawing/2014/main" id="{90F57DAF-A380-8D45-BC4A-E796A02552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828800"/>
                        <a:ext cx="243840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9" name="Rectangle 6">
            <a:extLst>
              <a:ext uri="{FF2B5EF4-FFF2-40B4-BE49-F238E27FC236}">
                <a16:creationId xmlns:a16="http://schemas.microsoft.com/office/drawing/2014/main" id="{F7688D3F-623D-D9A5-ACA5-DB48983A6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7325" y="302895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247" name="Object 7">
            <a:extLst>
              <a:ext uri="{FF2B5EF4-FFF2-40B4-BE49-F238E27FC236}">
                <a16:creationId xmlns:a16="http://schemas.microsoft.com/office/drawing/2014/main" id="{B65C3B3A-F3B6-0327-447E-88BFB9B87A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1" y="2438401"/>
          <a:ext cx="3814763" cy="150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73120" imgH="583920" progId="Equation.3">
                  <p:embed/>
                </p:oleObj>
              </mc:Choice>
              <mc:Fallback>
                <p:oleObj name="Equation" r:id="rId4" imgW="1473120" imgH="583920" progId="Equation.3">
                  <p:embed/>
                  <p:pic>
                    <p:nvPicPr>
                      <p:cNvPr id="10247" name="Object 7">
                        <a:extLst>
                          <a:ext uri="{FF2B5EF4-FFF2-40B4-BE49-F238E27FC236}">
                            <a16:creationId xmlns:a16="http://schemas.microsoft.com/office/drawing/2014/main" id="{B65C3B3A-F3B6-0327-447E-88BFB9B87A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1" y="2438401"/>
                        <a:ext cx="3814763" cy="1508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8" name="Object 8">
            <a:extLst>
              <a:ext uri="{FF2B5EF4-FFF2-40B4-BE49-F238E27FC236}">
                <a16:creationId xmlns:a16="http://schemas.microsoft.com/office/drawing/2014/main" id="{088F52A1-2C8A-0821-369D-278B293FFB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48400" y="2362201"/>
          <a:ext cx="3722688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73120" imgH="583920" progId="Equation.3">
                  <p:embed/>
                </p:oleObj>
              </mc:Choice>
              <mc:Fallback>
                <p:oleObj name="Equation" r:id="rId6" imgW="1473120" imgH="583920" progId="Equation.3">
                  <p:embed/>
                  <p:pic>
                    <p:nvPicPr>
                      <p:cNvPr id="10248" name="Object 8">
                        <a:extLst>
                          <a:ext uri="{FF2B5EF4-FFF2-40B4-BE49-F238E27FC236}">
                            <a16:creationId xmlns:a16="http://schemas.microsoft.com/office/drawing/2014/main" id="{088F52A1-2C8A-0821-369D-278B293FFB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2362201"/>
                        <a:ext cx="3722688" cy="1471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0" name="Rectangle 9">
            <a:extLst>
              <a:ext uri="{FF2B5EF4-FFF2-40B4-BE49-F238E27FC236}">
                <a16:creationId xmlns:a16="http://schemas.microsoft.com/office/drawing/2014/main" id="{116FB1CC-F188-8C33-0917-841EEC67B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988" y="3114676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250" name="Object 10">
            <a:extLst>
              <a:ext uri="{FF2B5EF4-FFF2-40B4-BE49-F238E27FC236}">
                <a16:creationId xmlns:a16="http://schemas.microsoft.com/office/drawing/2014/main" id="{17D97AD1-D198-0FFD-3453-E77ED0FF7A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8214" y="4076700"/>
          <a:ext cx="7469187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2920680" imgH="457200" progId="Equation.3">
                  <p:embed/>
                </p:oleObj>
              </mc:Choice>
              <mc:Fallback>
                <p:oleObj name="公式" r:id="rId8" imgW="2920680" imgH="457200" progId="Equation.3">
                  <p:embed/>
                  <p:pic>
                    <p:nvPicPr>
                      <p:cNvPr id="10250" name="Object 10">
                        <a:extLst>
                          <a:ext uri="{FF2B5EF4-FFF2-40B4-BE49-F238E27FC236}">
                            <a16:creationId xmlns:a16="http://schemas.microsoft.com/office/drawing/2014/main" id="{17D97AD1-D198-0FFD-3453-E77ED0FF7A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4" y="4076700"/>
                        <a:ext cx="7469187" cy="1169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3" name="Rectangle 13">
            <a:extLst>
              <a:ext uri="{FF2B5EF4-FFF2-40B4-BE49-F238E27FC236}">
                <a16:creationId xmlns:a16="http://schemas.microsoft.com/office/drawing/2014/main" id="{2A642BEA-1CA6-A0B0-9E34-98A4055A0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2860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84" name="Text Box 15">
            <a:extLst>
              <a:ext uri="{FF2B5EF4-FFF2-40B4-BE49-F238E27FC236}">
                <a16:creationId xmlns:a16="http://schemas.microsoft.com/office/drawing/2014/main" id="{7F46D20C-73D1-BEDB-E106-31196222D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6858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>
              <a:latin typeface="Times New Roman" panose="02020603050405020304" pitchFamily="18" charset="0"/>
            </a:endParaRPr>
          </a:p>
        </p:txBody>
      </p:sp>
      <p:pic>
        <p:nvPicPr>
          <p:cNvPr id="10256" name="Picture 16">
            <a:extLst>
              <a:ext uri="{FF2B5EF4-FFF2-40B4-BE49-F238E27FC236}">
                <a16:creationId xmlns:a16="http://schemas.microsoft.com/office/drawing/2014/main" id="{9647E5F4-1F19-0365-6679-EBC929770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476" y="476250"/>
            <a:ext cx="51847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>
            <a:extLst>
              <a:ext uri="{FF2B5EF4-FFF2-40B4-BE49-F238E27FC236}">
                <a16:creationId xmlns:a16="http://schemas.microsoft.com/office/drawing/2014/main" id="{6F0A2251-92F7-DDB6-102C-1B258018E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8" y="860425"/>
            <a:ext cx="611981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u="sng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恒定电流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  <a:r>
              <a:rPr lang="en-US" altLang="zh-CN" sz="2800" b="1" i="1" dirty="0">
                <a:latin typeface="黑体" panose="02010609060101010101" pitchFamily="49" charset="-122"/>
                <a:ea typeface="黑体" panose="02010609060101010101" pitchFamily="49" charset="-122"/>
              </a:rPr>
              <a:t>j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法向分量连续</a:t>
            </a:r>
          </a:p>
        </p:txBody>
      </p:sp>
      <p:graphicFrame>
        <p:nvGraphicFramePr>
          <p:cNvPr id="5" name="Object 13">
            <a:extLst>
              <a:ext uri="{FF2B5EF4-FFF2-40B4-BE49-F238E27FC236}">
                <a16:creationId xmlns:a16="http://schemas.microsoft.com/office/drawing/2014/main" id="{9ABC2C02-C9A4-ADAB-90D2-49834DDD7779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2247535"/>
              </p:ext>
            </p:extLst>
          </p:nvPr>
        </p:nvGraphicFramePr>
        <p:xfrm>
          <a:off x="1145212" y="1609726"/>
          <a:ext cx="5252075" cy="824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536480" imgH="241200" progId="Equation.3">
                  <p:embed/>
                </p:oleObj>
              </mc:Choice>
              <mc:Fallback>
                <p:oleObj name="公式" r:id="rId2" imgW="1536480" imgH="241200" progId="Equation.3">
                  <p:embed/>
                  <p:pic>
                    <p:nvPicPr>
                      <p:cNvPr id="49165" name="Object 13">
                        <a:extLst>
                          <a:ext uri="{FF2B5EF4-FFF2-40B4-BE49-F238E27FC236}">
                            <a16:creationId xmlns:a16="http://schemas.microsoft.com/office/drawing/2014/main" id="{ACCF0D35-2693-AA46-F56B-41C9674A1F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5212" y="1609726"/>
                        <a:ext cx="5252075" cy="824706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4" descr="Ne457">
            <a:extLst>
              <a:ext uri="{FF2B5EF4-FFF2-40B4-BE49-F238E27FC236}">
                <a16:creationId xmlns:a16="http://schemas.microsoft.com/office/drawing/2014/main" id="{1810476E-7787-20F5-4ECF-9A289D424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231775"/>
            <a:ext cx="3124200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F203E0DD-17F6-B26C-985A-5357E6B1CF03}"/>
              </a:ext>
            </a:extLst>
          </p:cNvPr>
          <p:cNvSpPr txBox="1">
            <a:spLocks noChangeArrowheads="1"/>
          </p:cNvSpPr>
          <p:nvPr/>
        </p:nvSpPr>
        <p:spPr>
          <a:xfrm>
            <a:off x="1016000" y="2921000"/>
            <a:ext cx="6683375" cy="1163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b="1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切向连续</a:t>
            </a:r>
          </a:p>
          <a:p>
            <a:pPr lvl="1" algn="just"/>
            <a:r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在边界上作矩形闭合环路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ABCDA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24">
            <a:extLst>
              <a:ext uri="{FF2B5EF4-FFF2-40B4-BE49-F238E27FC236}">
                <a16:creationId xmlns:a16="http://schemas.microsoft.com/office/drawing/2014/main" id="{45038A86-38BE-F110-C53E-3C78DAD283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9369532"/>
              </p:ext>
            </p:extLst>
          </p:nvPr>
        </p:nvGraphicFramePr>
        <p:xfrm>
          <a:off x="1506538" y="5135563"/>
          <a:ext cx="2466975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1015920" imgH="241200" progId="Equation.3">
                  <p:embed/>
                </p:oleObj>
              </mc:Choice>
              <mc:Fallback>
                <p:oleObj name="公式" r:id="rId5" imgW="1015920" imgH="241200" progId="Equation.3">
                  <p:embed/>
                  <p:pic>
                    <p:nvPicPr>
                      <p:cNvPr id="50200" name="Object 24">
                        <a:extLst>
                          <a:ext uri="{FF2B5EF4-FFF2-40B4-BE49-F238E27FC236}">
                            <a16:creationId xmlns:a16="http://schemas.microsoft.com/office/drawing/2014/main" id="{C3C6ECA3-EC44-D4CF-E0FC-3D5A7FD293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38" y="5135563"/>
                        <a:ext cx="2466975" cy="582612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6">
            <a:extLst>
              <a:ext uri="{FF2B5EF4-FFF2-40B4-BE49-F238E27FC236}">
                <a16:creationId xmlns:a16="http://schemas.microsoft.com/office/drawing/2014/main" id="{9E239F1C-9A96-D01E-9A4C-189B5ED5DB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749682"/>
              </p:ext>
            </p:extLst>
          </p:nvPr>
        </p:nvGraphicFramePr>
        <p:xfrm>
          <a:off x="1506538" y="3981450"/>
          <a:ext cx="7488237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2971800" imgH="330120" progId="Equation.3">
                  <p:embed/>
                </p:oleObj>
              </mc:Choice>
              <mc:Fallback>
                <p:oleObj name="公式" r:id="rId7" imgW="2971800" imgH="330120" progId="Equation.3">
                  <p:embed/>
                  <p:pic>
                    <p:nvPicPr>
                      <p:cNvPr id="50192" name="Object 16">
                        <a:extLst>
                          <a:ext uri="{FF2B5EF4-FFF2-40B4-BE49-F238E27FC236}">
                            <a16:creationId xmlns:a16="http://schemas.microsoft.com/office/drawing/2014/main" id="{57029381-F3A9-13ED-A61A-A734C7083B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38" y="3981450"/>
                        <a:ext cx="7488237" cy="83343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15" descr="Ne458">
            <a:extLst>
              <a:ext uri="{FF2B5EF4-FFF2-40B4-BE49-F238E27FC236}">
                <a16:creationId xmlns:a16="http://schemas.microsoft.com/office/drawing/2014/main" id="{09B0622E-493B-F913-467A-EED85D40B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825" y="5003800"/>
            <a:ext cx="2895600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455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utoUpdateAnimBg="0"/>
      <p:bldP spid="7" grpId="0" build="p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B153B-3558-A295-3445-5E38FE54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电流线、电场线在导体界面上的“折射”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4" name="Object 20">
            <a:extLst>
              <a:ext uri="{FF2B5EF4-FFF2-40B4-BE49-F238E27FC236}">
                <a16:creationId xmlns:a16="http://schemas.microsoft.com/office/drawing/2014/main" id="{3276F318-D253-6DBA-E17C-8A1A7FC07C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6194646"/>
              </p:ext>
            </p:extLst>
          </p:nvPr>
        </p:nvGraphicFramePr>
        <p:xfrm>
          <a:off x="952500" y="2554288"/>
          <a:ext cx="397192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714320" imgH="431640" progId="Equation.3">
                  <p:embed/>
                </p:oleObj>
              </mc:Choice>
              <mc:Fallback>
                <p:oleObj name="公式" r:id="rId2" imgW="1714320" imgH="431640" progId="Equation.3">
                  <p:embed/>
                  <p:pic>
                    <p:nvPicPr>
                      <p:cNvPr id="51220" name="Object 20">
                        <a:extLst>
                          <a:ext uri="{FF2B5EF4-FFF2-40B4-BE49-F238E27FC236}">
                            <a16:creationId xmlns:a16="http://schemas.microsoft.com/office/drawing/2014/main" id="{C3EEFCE9-6FBB-9381-BDC4-D56A23A9FC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2554288"/>
                        <a:ext cx="3971925" cy="10001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Ne460">
            <a:extLst>
              <a:ext uri="{FF2B5EF4-FFF2-40B4-BE49-F238E27FC236}">
                <a16:creationId xmlns:a16="http://schemas.microsoft.com/office/drawing/2014/main" id="{60953EC8-0828-1FB7-0BEB-B78BF752F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537" y="1993900"/>
            <a:ext cx="2735263" cy="184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18">
            <a:extLst>
              <a:ext uri="{FF2B5EF4-FFF2-40B4-BE49-F238E27FC236}">
                <a16:creationId xmlns:a16="http://schemas.microsoft.com/office/drawing/2014/main" id="{85BF84F9-C82C-37BD-46B0-C9417F510F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35541"/>
              </p:ext>
            </p:extLst>
          </p:nvPr>
        </p:nvGraphicFramePr>
        <p:xfrm>
          <a:off x="1055688" y="1863726"/>
          <a:ext cx="316865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1231560" imgH="215640" progId="Equation.3">
                  <p:embed/>
                </p:oleObj>
              </mc:Choice>
              <mc:Fallback>
                <p:oleObj name="公式" r:id="rId5" imgW="1231560" imgH="215640" progId="Equation.3">
                  <p:embed/>
                  <p:pic>
                    <p:nvPicPr>
                      <p:cNvPr id="51218" name="Object 18">
                        <a:extLst>
                          <a:ext uri="{FF2B5EF4-FFF2-40B4-BE49-F238E27FC236}">
                            <a16:creationId xmlns:a16="http://schemas.microsoft.com/office/drawing/2014/main" id="{2464D620-CEF0-FB56-8BBB-35EB9A2258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688" y="1863726"/>
                        <a:ext cx="3168650" cy="5556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64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D1A813-32EE-B006-8A0B-52A967043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003587-2BB3-8EDE-C0B4-F74553A54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堆积在交面处的电荷量是多少？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4245EA-5D1B-E8F4-2DB4-48B6BC193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52" y="997810"/>
            <a:ext cx="8320977" cy="21355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003E66-1AC5-DFA6-464A-677BB7B23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25" y="1027906"/>
            <a:ext cx="2063171" cy="20753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F782108-1BCE-5246-BFF0-35F0FF266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245" y="0"/>
            <a:ext cx="5145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4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5" name="Rectangle 2">
            <a:extLst>
              <a:ext uri="{FF2B5EF4-FFF2-40B4-BE49-F238E27FC236}">
                <a16:creationId xmlns:a16="http://schemas.microsoft.com/office/drawing/2014/main" id="{669C87EF-8980-A081-AE6A-17E6603B67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133600" y="838200"/>
            <a:ext cx="3048000" cy="64135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CN" altLang="en-US" sz="3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垂线上</a:t>
            </a:r>
          </a:p>
        </p:txBody>
      </p:sp>
      <p:pic>
        <p:nvPicPr>
          <p:cNvPr id="11267" name="Picture 3" descr="Pict0057">
            <a:extLst>
              <a:ext uri="{FF2B5EF4-FFF2-40B4-BE49-F238E27FC236}">
                <a16:creationId xmlns:a16="http://schemas.microsoft.com/office/drawing/2014/main" id="{D6A19240-94C6-6BF9-559C-37C8AC124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1" y="228600"/>
            <a:ext cx="178276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268" name="Object 4">
            <a:extLst>
              <a:ext uri="{FF2B5EF4-FFF2-40B4-BE49-F238E27FC236}">
                <a16:creationId xmlns:a16="http://schemas.microsoft.com/office/drawing/2014/main" id="{A941521B-0800-63AB-F832-ACB27B10D2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0" y="1752601"/>
          <a:ext cx="38100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765300" imgH="431800" progId="Equation.3">
                  <p:embed/>
                </p:oleObj>
              </mc:Choice>
              <mc:Fallback>
                <p:oleObj r:id="rId3" imgW="1765300" imgH="431800" progId="Equation.3">
                  <p:embed/>
                  <p:pic>
                    <p:nvPicPr>
                      <p:cNvPr id="11268" name="Object 4">
                        <a:extLst>
                          <a:ext uri="{FF2B5EF4-FFF2-40B4-BE49-F238E27FC236}">
                            <a16:creationId xmlns:a16="http://schemas.microsoft.com/office/drawing/2014/main" id="{A941521B-0800-63AB-F832-ACB27B10D2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752601"/>
                        <a:ext cx="3810000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Text Box 5">
            <a:extLst>
              <a:ext uri="{FF2B5EF4-FFF2-40B4-BE49-F238E27FC236}">
                <a16:creationId xmlns:a16="http://schemas.microsoft.com/office/drawing/2014/main" id="{5CED3BEE-6A74-9A5E-90BA-D88E33BA5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590801"/>
            <a:ext cx="373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y</a:t>
            </a: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方向：分量抵消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11270" name="Text Box 6">
            <a:extLst>
              <a:ext uri="{FF2B5EF4-FFF2-40B4-BE49-F238E27FC236}">
                <a16:creationId xmlns:a16="http://schemas.microsoft.com/office/drawing/2014/main" id="{E66EC0E0-247C-3734-ECBC-08254B810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124201"/>
            <a:ext cx="441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方向：投影方向相同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graphicFrame>
        <p:nvGraphicFramePr>
          <p:cNvPr id="11271" name="Object 7">
            <a:extLst>
              <a:ext uri="{FF2B5EF4-FFF2-40B4-BE49-F238E27FC236}">
                <a16:creationId xmlns:a16="http://schemas.microsoft.com/office/drawing/2014/main" id="{AD3D8410-9400-A2E4-EB1A-8FCA0C804E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41550" y="3810000"/>
          <a:ext cx="359410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49080" imgH="241200" progId="Equation.3">
                  <p:embed/>
                </p:oleObj>
              </mc:Choice>
              <mc:Fallback>
                <p:oleObj name="Equation" r:id="rId5" imgW="1549080" imgH="241200" progId="Equation.3">
                  <p:embed/>
                  <p:pic>
                    <p:nvPicPr>
                      <p:cNvPr id="11271" name="Object 7">
                        <a:extLst>
                          <a:ext uri="{FF2B5EF4-FFF2-40B4-BE49-F238E27FC236}">
                            <a16:creationId xmlns:a16="http://schemas.microsoft.com/office/drawing/2014/main" id="{AD3D8410-9400-A2E4-EB1A-8FCA0C804E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1550" y="3810000"/>
                        <a:ext cx="3594100" cy="554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2" name="Object 8">
            <a:extLst>
              <a:ext uri="{FF2B5EF4-FFF2-40B4-BE49-F238E27FC236}">
                <a16:creationId xmlns:a16="http://schemas.microsoft.com/office/drawing/2014/main" id="{FC8E2ADF-AAED-D62F-311A-383D6DB6D8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4419601"/>
          <a:ext cx="4724400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2108200" imgH="431800" progId="Equation.3">
                  <p:embed/>
                </p:oleObj>
              </mc:Choice>
              <mc:Fallback>
                <p:oleObj r:id="rId7" imgW="2108200" imgH="431800" progId="Equation.3">
                  <p:embed/>
                  <p:pic>
                    <p:nvPicPr>
                      <p:cNvPr id="11272" name="Object 8">
                        <a:extLst>
                          <a:ext uri="{FF2B5EF4-FFF2-40B4-BE49-F238E27FC236}">
                            <a16:creationId xmlns:a16="http://schemas.microsoft.com/office/drawing/2014/main" id="{FC8E2ADF-AAED-D62F-311A-383D6DB6D8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419601"/>
                        <a:ext cx="4724400" cy="944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3" name="Object 9">
            <a:extLst>
              <a:ext uri="{FF2B5EF4-FFF2-40B4-BE49-F238E27FC236}">
                <a16:creationId xmlns:a16="http://schemas.microsoft.com/office/drawing/2014/main" id="{E0877C5D-C978-8AE4-01EE-D009095BD5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62800" y="4419600"/>
          <a:ext cx="3124200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524000" imgH="431800" progId="Equation.3">
                  <p:embed/>
                </p:oleObj>
              </mc:Choice>
              <mc:Fallback>
                <p:oleObj r:id="rId9" imgW="1524000" imgH="431800" progId="Equation.3">
                  <p:embed/>
                  <p:pic>
                    <p:nvPicPr>
                      <p:cNvPr id="11273" name="Object 9">
                        <a:extLst>
                          <a:ext uri="{FF2B5EF4-FFF2-40B4-BE49-F238E27FC236}">
                            <a16:creationId xmlns:a16="http://schemas.microsoft.com/office/drawing/2014/main" id="{E0877C5D-C978-8AE4-01EE-D009095BD5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4419600"/>
                        <a:ext cx="3124200" cy="871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4" name="Object 10">
            <a:extLst>
              <a:ext uri="{FF2B5EF4-FFF2-40B4-BE49-F238E27FC236}">
                <a16:creationId xmlns:a16="http://schemas.microsoft.com/office/drawing/2014/main" id="{AB718990-EB8E-948C-8F92-DD7C12EFD3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0" y="5268913"/>
          <a:ext cx="1524000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660113" imgH="431613" progId="Equation.3">
                  <p:embed/>
                </p:oleObj>
              </mc:Choice>
              <mc:Fallback>
                <p:oleObj r:id="rId11" imgW="660113" imgH="431613" progId="Equation.3">
                  <p:embed/>
                  <p:pic>
                    <p:nvPicPr>
                      <p:cNvPr id="11274" name="Object 10">
                        <a:extLst>
                          <a:ext uri="{FF2B5EF4-FFF2-40B4-BE49-F238E27FC236}">
                            <a16:creationId xmlns:a16="http://schemas.microsoft.com/office/drawing/2014/main" id="{AB718990-EB8E-948C-8F92-DD7C12EFD3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5268913"/>
                        <a:ext cx="1524000" cy="995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5" name="Object 11">
            <a:extLst>
              <a:ext uri="{FF2B5EF4-FFF2-40B4-BE49-F238E27FC236}">
                <a16:creationId xmlns:a16="http://schemas.microsoft.com/office/drawing/2014/main" id="{B50DC7C8-30D0-E406-6B92-B7901EE936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79888" y="5430839"/>
          <a:ext cx="215900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965160" imgH="393480" progId="Equation.3">
                  <p:embed/>
                </p:oleObj>
              </mc:Choice>
              <mc:Fallback>
                <p:oleObj name="Equation" r:id="rId13" imgW="965160" imgH="393480" progId="Equation.3">
                  <p:embed/>
                  <p:pic>
                    <p:nvPicPr>
                      <p:cNvPr id="11275" name="Object 11">
                        <a:extLst>
                          <a:ext uri="{FF2B5EF4-FFF2-40B4-BE49-F238E27FC236}">
                            <a16:creationId xmlns:a16="http://schemas.microsoft.com/office/drawing/2014/main" id="{B50DC7C8-30D0-E406-6B92-B7901EE936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9888" y="5430839"/>
                        <a:ext cx="2159000" cy="860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6" name="Object 12">
            <a:extLst>
              <a:ext uri="{FF2B5EF4-FFF2-40B4-BE49-F238E27FC236}">
                <a16:creationId xmlns:a16="http://schemas.microsoft.com/office/drawing/2014/main" id="{430E690C-E233-4A70-F681-005033E924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29400" y="5486400"/>
          <a:ext cx="3405188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714320" imgH="393480" progId="Equation.3">
                  <p:embed/>
                </p:oleObj>
              </mc:Choice>
              <mc:Fallback>
                <p:oleObj name="Equation" r:id="rId15" imgW="1714320" imgH="393480" progId="Equation.3">
                  <p:embed/>
                  <p:pic>
                    <p:nvPicPr>
                      <p:cNvPr id="11276" name="Object 12">
                        <a:extLst>
                          <a:ext uri="{FF2B5EF4-FFF2-40B4-BE49-F238E27FC236}">
                            <a16:creationId xmlns:a16="http://schemas.microsoft.com/office/drawing/2014/main" id="{430E690C-E233-4A70-F681-005033E924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5486400"/>
                        <a:ext cx="3405188" cy="782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7" name="Object 13">
            <a:extLst>
              <a:ext uri="{FF2B5EF4-FFF2-40B4-BE49-F238E27FC236}">
                <a16:creationId xmlns:a16="http://schemas.microsoft.com/office/drawing/2014/main" id="{5D09ADCF-3066-EF1B-2804-77A0634375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84914" y="3594101"/>
          <a:ext cx="22891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206360" imgH="431640" progId="Equation.3">
                  <p:embed/>
                </p:oleObj>
              </mc:Choice>
              <mc:Fallback>
                <p:oleObj name="Equation" r:id="rId17" imgW="1206360" imgH="431640" progId="Equation.3">
                  <p:embed/>
                  <p:pic>
                    <p:nvPicPr>
                      <p:cNvPr id="11277" name="Object 13">
                        <a:extLst>
                          <a:ext uri="{FF2B5EF4-FFF2-40B4-BE49-F238E27FC236}">
                            <a16:creationId xmlns:a16="http://schemas.microsoft.com/office/drawing/2014/main" id="{5D09ADCF-3066-EF1B-2804-77A0634375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4914" y="3594101"/>
                        <a:ext cx="2289175" cy="82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8" name="Object 14">
            <a:extLst>
              <a:ext uri="{FF2B5EF4-FFF2-40B4-BE49-F238E27FC236}">
                <a16:creationId xmlns:a16="http://schemas.microsoft.com/office/drawing/2014/main" id="{A231DF3F-B9B9-78D4-A5CA-0E62D0AD6B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3838" y="404814"/>
          <a:ext cx="2857500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9" imgW="990360" imgH="457200" progId="Equation.3">
                  <p:embed/>
                </p:oleObj>
              </mc:Choice>
              <mc:Fallback>
                <p:oleObj name="公式" r:id="rId19" imgW="990360" imgH="457200" progId="Equation.3">
                  <p:embed/>
                  <p:pic>
                    <p:nvPicPr>
                      <p:cNvPr id="11278" name="Object 14">
                        <a:extLst>
                          <a:ext uri="{FF2B5EF4-FFF2-40B4-BE49-F238E27FC236}">
                            <a16:creationId xmlns:a16="http://schemas.microsoft.com/office/drawing/2014/main" id="{A231DF3F-B9B9-78D4-A5CA-0E62D0AD6B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3838" y="404814"/>
                        <a:ext cx="2857500" cy="1317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9" grpId="0" autoUpdateAnimBg="0"/>
      <p:bldP spid="11270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B153B-3558-A295-3445-5E38FE54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极坐标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8C537-7667-ED7A-C714-60D826D25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06199D-D6C7-689A-6AB3-E46F90AD7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747" y="474203"/>
            <a:ext cx="2491956" cy="32616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8DC00D-6C0E-3577-283E-3DC4C3E9A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8667"/>
            <a:ext cx="5250635" cy="22557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17D2B8-AF75-957E-16AC-32D35D012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38" y="4070975"/>
            <a:ext cx="7552074" cy="24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9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3189</TotalTime>
  <Words>2778</Words>
  <Application>Microsoft Office PowerPoint</Application>
  <PresentationFormat>宽屏</PresentationFormat>
  <Paragraphs>332</Paragraphs>
  <Slides>72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72</vt:i4>
      </vt:variant>
    </vt:vector>
  </HeadingPairs>
  <TitlesOfParts>
    <vt:vector size="88" baseType="lpstr">
      <vt:lpstr>等线</vt:lpstr>
      <vt:lpstr>等线 Light</vt:lpstr>
      <vt:lpstr>黑体</vt:lpstr>
      <vt:lpstr>华文彩云</vt:lpstr>
      <vt:lpstr>华文楷体</vt:lpstr>
      <vt:lpstr>华文中宋</vt:lpstr>
      <vt:lpstr>宋体</vt:lpstr>
      <vt:lpstr>Arial</vt:lpstr>
      <vt:lpstr>Times New Roman</vt:lpstr>
      <vt:lpstr>Verdana</vt:lpstr>
      <vt:lpstr>Wingdings</vt:lpstr>
      <vt:lpstr>Office 主题​​</vt:lpstr>
      <vt:lpstr>Microsoft Equation 3.0</vt:lpstr>
      <vt:lpstr>Equation</vt:lpstr>
      <vt:lpstr>公式</vt:lpstr>
      <vt:lpstr>位图图像</vt:lpstr>
      <vt:lpstr>第一章 静电场</vt:lpstr>
      <vt:lpstr>电势</vt:lpstr>
      <vt:lpstr>库仑定律</vt:lpstr>
      <vt:lpstr>小量近似</vt:lpstr>
      <vt:lpstr>PowerPoint 演示文稿</vt:lpstr>
      <vt:lpstr>电偶极子</vt:lpstr>
      <vt:lpstr>PowerPoint 演示文稿</vt:lpstr>
      <vt:lpstr>(2)中垂线上</vt:lpstr>
      <vt:lpstr>极坐标</vt:lpstr>
      <vt:lpstr>PowerPoint 演示文稿</vt:lpstr>
      <vt:lpstr>微元法的应用</vt:lpstr>
      <vt:lpstr>1.取微元</vt:lpstr>
      <vt:lpstr>3.积分 </vt:lpstr>
      <vt:lpstr>高斯定理</vt:lpstr>
      <vt:lpstr>PowerPoint 演示文稿</vt:lpstr>
      <vt:lpstr>PowerPoint 演示文稿</vt:lpstr>
      <vt:lpstr>证明：均匀带电薄球壳中电场强度为0</vt:lpstr>
      <vt:lpstr>PowerPoint 演示文稿</vt:lpstr>
      <vt:lpstr>均匀带电介质球的场强分布</vt:lpstr>
      <vt:lpstr>PowerPoint 演示文稿</vt:lpstr>
      <vt:lpstr>无限大带电平面的电场</vt:lpstr>
      <vt:lpstr>PowerPoint 演示文稿</vt:lpstr>
      <vt:lpstr>电偶极层</vt:lpstr>
      <vt:lpstr>PowerPoint 演示文稿</vt:lpstr>
      <vt:lpstr>补偿法处理问题</vt:lpstr>
      <vt:lpstr>PowerPoint 演示文稿</vt:lpstr>
      <vt:lpstr>带电体的静电能</vt:lpstr>
      <vt:lpstr>PowerPoint 演示文稿</vt:lpstr>
      <vt:lpstr>电荷连续分布情形的静电能   p268/p59</vt:lpstr>
      <vt:lpstr>例：（1）求半径为R，带电量为Q，球外真空的导体球的静电能 （2）球均匀带电球体的静电能，已知半径为R，带电量为Q，球外真空</vt:lpstr>
      <vt:lpstr>静电场的能量</vt:lpstr>
      <vt:lpstr>PowerPoint 演示文稿</vt:lpstr>
      <vt:lpstr>PowerPoint 演示文稿</vt:lpstr>
      <vt:lpstr>导体</vt:lpstr>
      <vt:lpstr>PowerPoint 演示文稿</vt:lpstr>
      <vt:lpstr>PowerPoint 演示文稿</vt:lpstr>
      <vt:lpstr>电容器</vt:lpstr>
      <vt:lpstr>PowerPoint 演示文稿</vt:lpstr>
      <vt:lpstr>电容器的串并联</vt:lpstr>
      <vt:lpstr>PowerPoint 演示文稿</vt:lpstr>
      <vt:lpstr>PowerPoint 演示文稿</vt:lpstr>
      <vt:lpstr>镜（电）像法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静电场受力问题—虚功原理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恒定电流场 欧姆定律</vt:lpstr>
      <vt:lpstr>连续性方程（重要物理图像）</vt:lpstr>
      <vt:lpstr>PowerPoint 演示文稿</vt:lpstr>
      <vt:lpstr>PowerPoint 演示文稿</vt:lpstr>
      <vt:lpstr>PowerPoint 演示文稿</vt:lpstr>
      <vt:lpstr>电流的连续性方程 </vt:lpstr>
      <vt:lpstr>欧姆定律微分形式 </vt:lpstr>
      <vt:lpstr>焦耳定律的微分形式</vt:lpstr>
      <vt:lpstr>PowerPoint 演示文稿</vt:lpstr>
      <vt:lpstr>电流线、电场线在导体界面上的“折射” 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静电场</dc:title>
  <dc:creator>纪 芾</dc:creator>
  <cp:lastModifiedBy>纪 芾</cp:lastModifiedBy>
  <cp:revision>37</cp:revision>
  <dcterms:created xsi:type="dcterms:W3CDTF">2023-03-18T15:13:34Z</dcterms:created>
  <dcterms:modified xsi:type="dcterms:W3CDTF">2023-04-09T02:19:08Z</dcterms:modified>
</cp:coreProperties>
</file>